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9" r:id="rId5"/>
    <p:sldId id="270" r:id="rId6"/>
    <p:sldId id="276" r:id="rId7"/>
    <p:sldId id="277" r:id="rId8"/>
    <p:sldId id="261" r:id="rId9"/>
    <p:sldId id="275" r:id="rId10"/>
    <p:sldId id="279" r:id="rId11"/>
    <p:sldId id="272" r:id="rId12"/>
    <p:sldId id="273" r:id="rId13"/>
    <p:sldId id="274" r:id="rId14"/>
    <p:sldId id="258" r:id="rId15"/>
    <p:sldId id="271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A68"/>
    <a:srgbClr val="C98E72"/>
    <a:srgbClr val="E2BE99"/>
    <a:srgbClr val="9692A1"/>
    <a:srgbClr val="DE672F"/>
    <a:srgbClr val="459AD8"/>
    <a:srgbClr val="F9C833"/>
    <a:srgbClr val="F4BFCB"/>
    <a:srgbClr val="4682B5"/>
    <a:srgbClr val="61A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7"/>
    <p:restoredTop sz="94578"/>
  </p:normalViewPr>
  <p:slideViewPr>
    <p:cSldViewPr>
      <p:cViewPr varScale="1">
        <p:scale>
          <a:sx n="69" d="100"/>
          <a:sy n="69" d="100"/>
        </p:scale>
        <p:origin x="792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27CF5-2955-6E46-BDA2-F445A238C7B2}" type="datetimeFigureOut">
              <a:rPr lang="en-US" smtClean="0"/>
              <a:t>8/13/20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794A6-1955-F94A-A832-4B43EB238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94A6-1955-F94A-A832-4B43EB238A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9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67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481163" y="1421082"/>
            <a:ext cx="14806930" cy="8866505"/>
          </a:xfrm>
          <a:custGeom>
            <a:avLst/>
            <a:gdLst/>
            <a:ahLst/>
            <a:cxnLst/>
            <a:rect l="l" t="t" r="r" b="b"/>
            <a:pathLst>
              <a:path w="14806930" h="8866505">
                <a:moveTo>
                  <a:pt x="14806836" y="8865916"/>
                </a:moveTo>
                <a:lnTo>
                  <a:pt x="0" y="8865916"/>
                </a:lnTo>
                <a:lnTo>
                  <a:pt x="0" y="0"/>
                </a:lnTo>
                <a:lnTo>
                  <a:pt x="14806836" y="0"/>
                </a:lnTo>
                <a:lnTo>
                  <a:pt x="14806836" y="8865916"/>
                </a:lnTo>
                <a:close/>
              </a:path>
            </a:pathLst>
          </a:custGeom>
          <a:solidFill>
            <a:srgbClr val="FFC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85376" y="3485232"/>
            <a:ext cx="12717247" cy="1503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181769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7886" y="5732213"/>
            <a:ext cx="13192227" cy="1560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81769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181769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181769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181769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0896600" cy="10287000"/>
          </a:xfrm>
          <a:custGeom>
            <a:avLst/>
            <a:gdLst/>
            <a:ahLst/>
            <a:cxnLst/>
            <a:rect l="l" t="t" r="r" b="b"/>
            <a:pathLst>
              <a:path w="10896600" h="10287000">
                <a:moveTo>
                  <a:pt x="0" y="10286999"/>
                </a:moveTo>
                <a:lnTo>
                  <a:pt x="10896599" y="10286999"/>
                </a:lnTo>
                <a:lnTo>
                  <a:pt x="1089659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459A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896599" y="1"/>
            <a:ext cx="7391400" cy="10287000"/>
          </a:xfrm>
          <a:custGeom>
            <a:avLst/>
            <a:gdLst/>
            <a:ahLst/>
            <a:cxnLst/>
            <a:rect l="l" t="t" r="r" b="b"/>
            <a:pathLst>
              <a:path w="7391400" h="10287000">
                <a:moveTo>
                  <a:pt x="7391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7391399" y="0"/>
                </a:lnTo>
                <a:lnTo>
                  <a:pt x="7391399" y="10286999"/>
                </a:lnTo>
                <a:close/>
              </a:path>
            </a:pathLst>
          </a:custGeom>
          <a:solidFill>
            <a:srgbClr val="DE67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281612" y="1368037"/>
            <a:ext cx="4619624" cy="541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2249" y="989912"/>
            <a:ext cx="2301240" cy="62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181769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7.jpg"/><Relationship Id="rId4" Type="http://schemas.openxmlformats.org/officeDocument/2006/relationships/hyperlink" Target="https://www.census.gov/data/datasets/time-series/demo/cps/cps-asec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59224" y="6021196"/>
            <a:ext cx="4867275" cy="4267200"/>
          </a:xfrm>
          <a:custGeom>
            <a:avLst/>
            <a:gdLst/>
            <a:ahLst/>
            <a:cxnLst/>
            <a:rect l="l" t="t" r="r" b="b"/>
            <a:pathLst>
              <a:path w="4867275" h="4267200">
                <a:moveTo>
                  <a:pt x="4867274" y="4267199"/>
                </a:moveTo>
                <a:lnTo>
                  <a:pt x="0" y="4267199"/>
                </a:lnTo>
                <a:lnTo>
                  <a:pt x="0" y="0"/>
                </a:lnTo>
                <a:lnTo>
                  <a:pt x="4867274" y="0"/>
                </a:lnTo>
                <a:lnTo>
                  <a:pt x="4867274" y="4267199"/>
                </a:lnTo>
                <a:close/>
              </a:path>
            </a:pathLst>
          </a:custGeom>
          <a:solidFill>
            <a:srgbClr val="DE67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559224" y="0"/>
            <a:ext cx="9728835" cy="10283825"/>
            <a:chOff x="8559224" y="0"/>
            <a:chExt cx="9728835" cy="10283825"/>
          </a:xfrm>
        </p:grpSpPr>
        <p:sp>
          <p:nvSpPr>
            <p:cNvPr id="5" name="object 5"/>
            <p:cNvSpPr/>
            <p:nvPr/>
          </p:nvSpPr>
          <p:spPr>
            <a:xfrm>
              <a:off x="13423612" y="0"/>
              <a:ext cx="4864735" cy="3838575"/>
            </a:xfrm>
            <a:custGeom>
              <a:avLst/>
              <a:gdLst/>
              <a:ahLst/>
              <a:cxnLst/>
              <a:rect l="l" t="t" r="r" b="b"/>
              <a:pathLst>
                <a:path w="4864734" h="3838575">
                  <a:moveTo>
                    <a:pt x="0" y="0"/>
                  </a:moveTo>
                  <a:lnTo>
                    <a:pt x="4864387" y="0"/>
                  </a:lnTo>
                  <a:lnTo>
                    <a:pt x="4864387" y="3838574"/>
                  </a:lnTo>
                  <a:lnTo>
                    <a:pt x="0" y="383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59224" y="0"/>
              <a:ext cx="4867274" cy="6448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23612" y="3834934"/>
              <a:ext cx="4864387" cy="6448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16466" y="7523854"/>
            <a:ext cx="2135950" cy="126188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247650" algn="ctr">
              <a:lnSpc>
                <a:spcPts val="4590"/>
              </a:lnSpc>
              <a:spcBef>
                <a:spcPts val="340"/>
              </a:spcBef>
            </a:pPr>
            <a:r>
              <a:rPr lang="en-US" sz="3900" b="1" spc="-160" dirty="0">
                <a:solidFill>
                  <a:srgbClr val="FFFFFF"/>
                </a:solidFill>
                <a:latin typeface="DejaVu Sans"/>
                <a:cs typeface="DejaVu Sans"/>
              </a:rPr>
              <a:t>Sara</a:t>
            </a:r>
          </a:p>
          <a:p>
            <a:pPr marL="12700" marR="5080" indent="247650" algn="ctr">
              <a:lnSpc>
                <a:spcPts val="4590"/>
              </a:lnSpc>
              <a:spcBef>
                <a:spcPts val="340"/>
              </a:spcBef>
            </a:pPr>
            <a:r>
              <a:rPr lang="en-US" sz="3900" b="1" spc="-160" dirty="0">
                <a:solidFill>
                  <a:srgbClr val="FFFFFF"/>
                </a:solidFill>
                <a:latin typeface="DejaVu Sans"/>
                <a:cs typeface="DejaVu Sans"/>
              </a:rPr>
              <a:t>Ferrari</a:t>
            </a:r>
            <a:endParaRPr sz="3800" b="1" dirty="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406738" y="1309504"/>
            <a:ext cx="2868069" cy="12195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24130" algn="ctr">
              <a:lnSpc>
                <a:spcPts val="4630"/>
              </a:lnSpc>
              <a:spcBef>
                <a:spcPts val="310"/>
              </a:spcBef>
              <a:tabLst>
                <a:tab pos="1036955" algn="l"/>
              </a:tabLst>
            </a:pPr>
            <a:r>
              <a:rPr lang="en-US" b="1" spc="-70" dirty="0">
                <a:solidFill>
                  <a:srgbClr val="FFFFFF"/>
                </a:solidFill>
              </a:rPr>
              <a:t>Michael</a:t>
            </a:r>
            <a:br>
              <a:rPr lang="en-US" b="1" spc="-70" dirty="0">
                <a:solidFill>
                  <a:srgbClr val="FFFFFF"/>
                </a:solidFill>
              </a:rPr>
            </a:br>
            <a:r>
              <a:rPr lang="en-US" b="1" spc="-70" dirty="0" err="1">
                <a:solidFill>
                  <a:srgbClr val="FFFFFF"/>
                </a:solidFill>
              </a:rPr>
              <a:t>Vizelman</a:t>
            </a:r>
            <a:endParaRPr sz="3800" b="1" dirty="0">
              <a:latin typeface="URW Palladio L"/>
              <a:cs typeface="URW Palladio 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612" y="2289125"/>
            <a:ext cx="6604001" cy="4300280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 marR="5080" algn="ctr">
              <a:lnSpc>
                <a:spcPts val="10120"/>
              </a:lnSpc>
              <a:spcBef>
                <a:spcPts val="1695"/>
              </a:spcBef>
            </a:pPr>
            <a:r>
              <a:rPr lang="en-US" sz="4000" spc="175" dirty="0">
                <a:solidFill>
                  <a:srgbClr val="FFFFFF"/>
                </a:solidFill>
                <a:latin typeface="DejaVu Sans"/>
                <a:cs typeface="DejaVu Sans"/>
              </a:rPr>
              <a:t>Capstone Presentation </a:t>
            </a:r>
          </a:p>
          <a:p>
            <a:pPr marL="12700" marR="5080" algn="ctr">
              <a:lnSpc>
                <a:spcPts val="10120"/>
              </a:lnSpc>
              <a:spcBef>
                <a:spcPts val="1695"/>
              </a:spcBef>
            </a:pPr>
            <a:r>
              <a:rPr lang="en-US" sz="6600" b="1" spc="175" dirty="0">
                <a:solidFill>
                  <a:srgbClr val="FFFFFF"/>
                </a:solidFill>
                <a:latin typeface="DejaVu Sans"/>
                <a:cs typeface="DejaVu Sans"/>
              </a:rPr>
              <a:t>Generation Z</a:t>
            </a:r>
          </a:p>
          <a:p>
            <a:pPr marL="12700" marR="5080" algn="ctr">
              <a:lnSpc>
                <a:spcPts val="10120"/>
              </a:lnSpc>
              <a:spcBef>
                <a:spcPts val="1695"/>
              </a:spcBef>
            </a:pPr>
            <a:r>
              <a:rPr lang="en-US" sz="3200" spc="175" dirty="0">
                <a:solidFill>
                  <a:srgbClr val="FFFFFF"/>
                </a:solidFill>
                <a:latin typeface="DejaVu Sans"/>
                <a:cs typeface="DejaVu Sans"/>
              </a:rPr>
              <a:t>The Young and The Restless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5999" y="8878530"/>
            <a:ext cx="24130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60" dirty="0">
                <a:solidFill>
                  <a:srgbClr val="FFFFFF"/>
                </a:solidFill>
                <a:latin typeface="DejaVu Sans"/>
                <a:cs typeface="DejaVu Sans"/>
              </a:rPr>
              <a:t>Summer 2020</a:t>
            </a:r>
            <a:endParaRPr sz="2400" b="1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0" tIns="0" rIns="0" bIns="0" rtlCol="0"/>
          <a:lstStyle/>
          <a:p>
            <a:pPr marL="0" algn="l" defTabSz="914400" rtl="0" eaLnBrk="1" latinLnBrk="0" hangingPunct="1"/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1854211"/>
            <a:ext cx="18288000" cy="8434646"/>
          </a:xfrm>
          <a:custGeom>
            <a:avLst/>
            <a:gdLst/>
            <a:ahLst/>
            <a:cxnLst/>
            <a:rect l="l" t="t" r="r" b="b"/>
            <a:pathLst>
              <a:path w="8763000" h="8829675">
                <a:moveTo>
                  <a:pt x="8762999" y="8829674"/>
                </a:moveTo>
                <a:lnTo>
                  <a:pt x="0" y="8829674"/>
                </a:lnTo>
                <a:lnTo>
                  <a:pt x="0" y="0"/>
                </a:lnTo>
                <a:lnTo>
                  <a:pt x="8762999" y="0"/>
                </a:lnTo>
                <a:lnTo>
                  <a:pt x="8762999" y="8829674"/>
                </a:lnTo>
                <a:close/>
              </a:path>
            </a:pathLst>
          </a:custGeom>
          <a:solidFill>
            <a:srgbClr val="F9C833"/>
          </a:solidFill>
        </p:spPr>
        <p:txBody>
          <a:bodyPr wrap="square" lIns="0" tIns="0" rIns="0" bIns="0" rtlCol="0"/>
          <a:lstStyle/>
          <a:p>
            <a:pPr marL="0" algn="l" defTabSz="914400" rtl="0" eaLnBrk="1" latinLnBrk="0" hangingPunct="1"/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3F9F7-C2EE-3048-8746-05A588A19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7" r="3155" b="3070"/>
          <a:stretch/>
        </p:blipFill>
        <p:spPr>
          <a:xfrm>
            <a:off x="634756" y="2367226"/>
            <a:ext cx="9507639" cy="3301612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14058B3E-D4B5-3B42-993B-1BC345EF9119}"/>
              </a:ext>
            </a:extLst>
          </p:cNvPr>
          <p:cNvSpPr txBox="1">
            <a:spLocks/>
          </p:cNvSpPr>
          <p:nvPr/>
        </p:nvSpPr>
        <p:spPr>
          <a:xfrm>
            <a:off x="-1" y="514872"/>
            <a:ext cx="18287999" cy="1337482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>
            <a:lvl1pPr>
              <a:defRPr sz="3900" b="0" i="0">
                <a:solidFill>
                  <a:srgbClr val="181769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marR="5080" algn="ctr">
              <a:lnSpc>
                <a:spcPts val="9880"/>
              </a:lnSpc>
              <a:spcBef>
                <a:spcPts val="1885"/>
              </a:spcBef>
            </a:pPr>
            <a:r>
              <a:rPr lang="en-US" sz="5400" b="1" kern="0" spc="-565" dirty="0">
                <a:solidFill>
                  <a:srgbClr val="FFFFFF"/>
                </a:solidFill>
              </a:rPr>
              <a:t>Model Evaluation Metrics - Training  and Testing 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B79106-8E70-284C-B310-DF20502B5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2367226"/>
            <a:ext cx="6909044" cy="4473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249140-E982-9243-9C54-BE1DDAFC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5" r="5283" b="5494"/>
          <a:stretch/>
        </p:blipFill>
        <p:spPr>
          <a:xfrm>
            <a:off x="591386" y="6470516"/>
            <a:ext cx="9561429" cy="3301612"/>
          </a:xfrm>
          <a:prstGeom prst="rect">
            <a:avLst/>
          </a:prstGeom>
        </p:spPr>
      </p:pic>
      <p:sp>
        <p:nvSpPr>
          <p:cNvPr id="11" name="object 12">
            <a:extLst>
              <a:ext uri="{FF2B5EF4-FFF2-40B4-BE49-F238E27FC236}">
                <a16:creationId xmlns:a16="http://schemas.microsoft.com/office/drawing/2014/main" id="{21BF0159-5011-5846-BECC-EB8FAEAEB9F5}"/>
              </a:ext>
            </a:extLst>
          </p:cNvPr>
          <p:cNvSpPr txBox="1"/>
          <p:nvPr/>
        </p:nvSpPr>
        <p:spPr>
          <a:xfrm>
            <a:off x="677494" y="2400300"/>
            <a:ext cx="3894506" cy="471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spc="-50" dirty="0">
                <a:latin typeface="DejaVu Sans"/>
                <a:cs typeface="DejaVu Sans"/>
              </a:rPr>
              <a:t>Train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B18B6D8-5AE0-5C46-B59D-10B1C5470C5D}"/>
              </a:ext>
            </a:extLst>
          </p:cNvPr>
          <p:cNvSpPr txBox="1"/>
          <p:nvPr/>
        </p:nvSpPr>
        <p:spPr>
          <a:xfrm>
            <a:off x="609600" y="6500504"/>
            <a:ext cx="3894506" cy="471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spc="-50" dirty="0">
                <a:latin typeface="DejaVu Sans"/>
                <a:cs typeface="DejaVu Sans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9520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DB3EC75-4172-C54A-BF6B-5D58EF43EF5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682B5"/>
          </a:solidFill>
        </p:spPr>
        <p:txBody>
          <a:bodyPr wrap="square" lIns="0" tIns="0" rIns="0" bIns="0" rtlCol="0"/>
          <a:lstStyle/>
          <a:p>
            <a:pPr marL="0" algn="l" defTabSz="914400" rtl="0" eaLnBrk="1" latinLnBrk="0" hangingPunct="1"/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4CCB1690-5056-4844-A0EB-AAD9AFF1CCD3}"/>
              </a:ext>
            </a:extLst>
          </p:cNvPr>
          <p:cNvSpPr/>
          <p:nvPr/>
        </p:nvSpPr>
        <p:spPr>
          <a:xfrm>
            <a:off x="1390649" y="1421082"/>
            <a:ext cx="16897350" cy="8867775"/>
          </a:xfrm>
          <a:custGeom>
            <a:avLst/>
            <a:gdLst/>
            <a:ahLst/>
            <a:cxnLst/>
            <a:rect l="l" t="t" r="r" b="b"/>
            <a:pathLst>
              <a:path w="16897350" h="8867775">
                <a:moveTo>
                  <a:pt x="16897348" y="8867774"/>
                </a:moveTo>
                <a:lnTo>
                  <a:pt x="0" y="8867774"/>
                </a:lnTo>
                <a:lnTo>
                  <a:pt x="0" y="0"/>
                </a:lnTo>
                <a:lnTo>
                  <a:pt x="16897348" y="0"/>
                </a:lnTo>
                <a:lnTo>
                  <a:pt x="16897348" y="8867774"/>
                </a:lnTo>
                <a:close/>
              </a:path>
            </a:pathLst>
          </a:custGeom>
          <a:solidFill>
            <a:srgbClr val="DE672F"/>
          </a:solidFill>
        </p:spPr>
        <p:txBody>
          <a:bodyPr wrap="square" lIns="0" tIns="0" rIns="0" bIns="0" rtlCol="0"/>
          <a:lstStyle/>
          <a:p>
            <a:pPr marL="0" algn="l" defTabSz="914400" rtl="0" eaLnBrk="1" latinLnBrk="0" hangingPunct="1"/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39950-B4A6-F647-9247-A923FAB9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660" y="760112"/>
            <a:ext cx="12801600" cy="615553"/>
          </a:xfrm>
        </p:spPr>
        <p:txBody>
          <a:bodyPr/>
          <a:lstStyle/>
          <a:p>
            <a:pPr rtl="0"/>
            <a:r>
              <a:rPr lang="en-US" sz="4000" b="1" dirty="0">
                <a:solidFill>
                  <a:schemeClr val="bg1"/>
                </a:solidFill>
              </a:rPr>
              <a:t>Industry Distribution - Gen-Z vs. Millennials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59054-128D-9C47-913C-054F80671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70598"/>
            <a:ext cx="11462550" cy="6220253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58E17FAD-3BFC-4640-864A-27E658E1772E}"/>
              </a:ext>
            </a:extLst>
          </p:cNvPr>
          <p:cNvSpPr txBox="1"/>
          <p:nvPr/>
        </p:nvSpPr>
        <p:spPr>
          <a:xfrm>
            <a:off x="1687880" y="1802513"/>
            <a:ext cx="4644290" cy="81049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100"/>
              </a:spcBef>
            </a:pPr>
            <a:r>
              <a:rPr lang="en-US" sz="2200" b="1" u="sng" spc="-50" dirty="0">
                <a:solidFill>
                  <a:schemeClr val="bg1"/>
                </a:solidFill>
                <a:latin typeface="DejaVu Sans"/>
                <a:cs typeface="DejaVu Sans"/>
              </a:rPr>
              <a:t>Primary Sector:</a:t>
            </a:r>
            <a:r>
              <a:rPr lang="en-US" sz="2200" b="1" spc="-50" dirty="0">
                <a:solidFill>
                  <a:schemeClr val="bg1"/>
                </a:solidFill>
                <a:latin typeface="DejaVu Sans"/>
                <a:cs typeface="DejaVu Sans"/>
              </a:rPr>
              <a:t> </a:t>
            </a:r>
            <a:r>
              <a:rPr lang="en-US" sz="2200" spc="-50" dirty="0">
                <a:solidFill>
                  <a:schemeClr val="bg1"/>
                </a:solidFill>
                <a:latin typeface="DejaVu Sans"/>
                <a:cs typeface="DejaVu Sans"/>
              </a:rPr>
              <a:t>extraction and harvesting of natural resources such as agriculture and mining.</a:t>
            </a:r>
          </a:p>
          <a:p>
            <a:pPr marL="12700" marR="5080">
              <a:lnSpc>
                <a:spcPct val="119200"/>
              </a:lnSpc>
              <a:spcBef>
                <a:spcPts val="100"/>
              </a:spcBef>
            </a:pPr>
            <a:r>
              <a:rPr lang="en-US" sz="2200" spc="-50" dirty="0">
                <a:solidFill>
                  <a:schemeClr val="bg1"/>
                </a:solidFill>
                <a:latin typeface="DejaVu Sans"/>
                <a:cs typeface="DejaVu Sans"/>
              </a:rPr>
              <a:t> </a:t>
            </a:r>
            <a:endParaRPr lang="he-IL" sz="2200" spc="-50" dirty="0">
              <a:solidFill>
                <a:schemeClr val="bg1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19200"/>
              </a:lnSpc>
              <a:spcBef>
                <a:spcPts val="100"/>
              </a:spcBef>
            </a:pPr>
            <a:r>
              <a:rPr lang="en-US" sz="2200" b="1" u="sng" spc="-50" dirty="0">
                <a:solidFill>
                  <a:schemeClr val="bg1"/>
                </a:solidFill>
                <a:latin typeface="DejaVu Sans"/>
                <a:cs typeface="DejaVu Sans"/>
              </a:rPr>
              <a:t>Secondary Sector:</a:t>
            </a:r>
            <a:r>
              <a:rPr lang="en-US" sz="2200" b="1" spc="-50" dirty="0">
                <a:solidFill>
                  <a:schemeClr val="bg1"/>
                </a:solidFill>
                <a:latin typeface="DejaVu Sans"/>
                <a:cs typeface="DejaVu Sans"/>
              </a:rPr>
              <a:t> </a:t>
            </a:r>
            <a:r>
              <a:rPr lang="en-US" sz="2200" spc="-50" dirty="0">
                <a:solidFill>
                  <a:schemeClr val="bg1"/>
                </a:solidFill>
                <a:latin typeface="DejaVu Sans"/>
                <a:cs typeface="DejaVu Sans"/>
              </a:rPr>
              <a:t>construction, manufacturing,</a:t>
            </a:r>
            <a:r>
              <a:rPr lang="he-IL" sz="2200" spc="-50" dirty="0">
                <a:solidFill>
                  <a:schemeClr val="bg1"/>
                </a:solidFill>
                <a:latin typeface="DejaVu Sans"/>
                <a:cs typeface="DejaVu Sans"/>
              </a:rPr>
              <a:t> </a:t>
            </a:r>
            <a:r>
              <a:rPr lang="en-US" sz="2200" spc="-50" dirty="0">
                <a:solidFill>
                  <a:schemeClr val="bg1"/>
                </a:solidFill>
                <a:latin typeface="DejaVu Sans"/>
                <a:cs typeface="DejaVu Sans"/>
              </a:rPr>
              <a:t>and processing. Industries that relate to the production of finished goods from raw materials.</a:t>
            </a:r>
          </a:p>
          <a:p>
            <a:pPr marL="12700" marR="5080">
              <a:lnSpc>
                <a:spcPct val="119200"/>
              </a:lnSpc>
              <a:spcBef>
                <a:spcPts val="100"/>
              </a:spcBef>
            </a:pPr>
            <a:endParaRPr lang="en-US" sz="2200" spc="-50" dirty="0">
              <a:solidFill>
                <a:schemeClr val="bg1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19200"/>
              </a:lnSpc>
              <a:spcBef>
                <a:spcPts val="100"/>
              </a:spcBef>
            </a:pPr>
            <a:r>
              <a:rPr lang="en-US" sz="2200" b="1" u="sng" spc="-50" dirty="0">
                <a:solidFill>
                  <a:schemeClr val="bg1"/>
                </a:solidFill>
                <a:latin typeface="DejaVu Sans"/>
                <a:cs typeface="DejaVu Sans"/>
              </a:rPr>
              <a:t>Tertiary Sector:</a:t>
            </a:r>
            <a:r>
              <a:rPr lang="en-US" sz="2200" b="1" spc="-50" dirty="0">
                <a:solidFill>
                  <a:schemeClr val="bg1"/>
                </a:solidFill>
                <a:latin typeface="DejaVu Sans"/>
                <a:cs typeface="DejaVu Sans"/>
              </a:rPr>
              <a:t> </a:t>
            </a:r>
            <a:r>
              <a:rPr lang="en-US" sz="2200" spc="-50" dirty="0">
                <a:solidFill>
                  <a:schemeClr val="bg1"/>
                </a:solidFill>
                <a:latin typeface="DejaVu Sans"/>
                <a:cs typeface="DejaVu Sans"/>
              </a:rPr>
              <a:t>retailers, entertainment, and finance. Companies that provide services to consumers.</a:t>
            </a:r>
          </a:p>
          <a:p>
            <a:pPr marL="12700" marR="5080">
              <a:lnSpc>
                <a:spcPct val="119200"/>
              </a:lnSpc>
              <a:spcBef>
                <a:spcPts val="100"/>
              </a:spcBef>
            </a:pPr>
            <a:endParaRPr lang="en-US" sz="2200" spc="-50" dirty="0">
              <a:solidFill>
                <a:schemeClr val="bg1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19200"/>
              </a:lnSpc>
              <a:spcBef>
                <a:spcPts val="100"/>
              </a:spcBef>
            </a:pPr>
            <a:r>
              <a:rPr lang="en-US" sz="2200" b="1" u="sng" spc="-50" dirty="0">
                <a:solidFill>
                  <a:schemeClr val="bg1"/>
                </a:solidFill>
                <a:latin typeface="DejaVu Sans"/>
                <a:cs typeface="DejaVu Sans"/>
              </a:rPr>
              <a:t>Quaternary Sector:</a:t>
            </a:r>
            <a:r>
              <a:rPr lang="en-US" sz="2200" b="1" spc="-50" dirty="0">
                <a:solidFill>
                  <a:schemeClr val="bg1"/>
                </a:solidFill>
                <a:latin typeface="DejaVu Sans"/>
                <a:cs typeface="DejaVu Sans"/>
              </a:rPr>
              <a:t> </a:t>
            </a:r>
            <a:r>
              <a:rPr lang="en-US" sz="2200" spc="-50" dirty="0">
                <a:solidFill>
                  <a:schemeClr val="bg1"/>
                </a:solidFill>
                <a:latin typeface="DejaVu Sans"/>
                <a:cs typeface="DejaVu Sans"/>
              </a:rPr>
              <a:t>knowledge or intellectual</a:t>
            </a:r>
            <a:r>
              <a:rPr lang="he-IL" sz="2200" spc="-50" dirty="0">
                <a:solidFill>
                  <a:schemeClr val="bg1"/>
                </a:solidFill>
                <a:latin typeface="DejaVu Sans"/>
                <a:cs typeface="DejaVu Sans"/>
              </a:rPr>
              <a:t> </a:t>
            </a:r>
            <a:r>
              <a:rPr lang="en-US" sz="2200" spc="-50" dirty="0">
                <a:solidFill>
                  <a:schemeClr val="bg1"/>
                </a:solidFill>
                <a:latin typeface="DejaVu Sans"/>
                <a:cs typeface="DejaVu Sans"/>
              </a:rPr>
              <a:t>pursuits including research and development (R&amp;D), business, consulting services, and education.</a:t>
            </a:r>
          </a:p>
        </p:txBody>
      </p:sp>
    </p:spTree>
    <p:extLst>
      <p:ext uri="{BB962C8B-B14F-4D97-AF65-F5344CB8AC3E}">
        <p14:creationId xmlns:p14="http://schemas.microsoft.com/office/powerpoint/2010/main" val="345888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0A7B1ED-02C1-C542-9466-DA211E68A2E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3A4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E3C2741-1E09-7847-9BFC-043CA1DBA64C}"/>
              </a:ext>
            </a:extLst>
          </p:cNvPr>
          <p:cNvSpPr/>
          <p:nvPr/>
        </p:nvSpPr>
        <p:spPr>
          <a:xfrm>
            <a:off x="1390649" y="1421082"/>
            <a:ext cx="16897350" cy="8867775"/>
          </a:xfrm>
          <a:custGeom>
            <a:avLst/>
            <a:gdLst/>
            <a:ahLst/>
            <a:cxnLst/>
            <a:rect l="l" t="t" r="r" b="b"/>
            <a:pathLst>
              <a:path w="16897350" h="8867775">
                <a:moveTo>
                  <a:pt x="16897348" y="8867774"/>
                </a:moveTo>
                <a:lnTo>
                  <a:pt x="0" y="8867774"/>
                </a:lnTo>
                <a:lnTo>
                  <a:pt x="0" y="0"/>
                </a:lnTo>
                <a:lnTo>
                  <a:pt x="16897348" y="0"/>
                </a:lnTo>
                <a:lnTo>
                  <a:pt x="16897348" y="8867774"/>
                </a:lnTo>
                <a:close/>
              </a:path>
            </a:pathLst>
          </a:custGeom>
          <a:solidFill>
            <a:srgbClr val="61A25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625B5-AE12-6648-8EA8-CF28B62A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9" y="760112"/>
            <a:ext cx="15678151" cy="615553"/>
          </a:xfrm>
        </p:spPr>
        <p:txBody>
          <a:bodyPr/>
          <a:lstStyle/>
          <a:p>
            <a:pPr rtl="0"/>
            <a:r>
              <a:rPr lang="en-US" sz="4000" b="1" dirty="0">
                <a:solidFill>
                  <a:schemeClr val="bg1"/>
                </a:solidFill>
              </a:rPr>
              <a:t>Marital Status Distribution - Gen-Z vs. Millennials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D1728-3068-6D45-8E59-3B96BDF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70632"/>
            <a:ext cx="11458250" cy="6217920"/>
          </a:xfrm>
          <a:prstGeom prst="rect">
            <a:avLst/>
          </a:prstGeom>
        </p:spPr>
      </p:pic>
      <p:sp>
        <p:nvSpPr>
          <p:cNvPr id="8" name="object 12">
            <a:extLst>
              <a:ext uri="{FF2B5EF4-FFF2-40B4-BE49-F238E27FC236}">
                <a16:creationId xmlns:a16="http://schemas.microsoft.com/office/drawing/2014/main" id="{AD2A709D-889F-4E1C-AD9F-93469DA0F222}"/>
              </a:ext>
            </a:extLst>
          </p:cNvPr>
          <p:cNvSpPr txBox="1"/>
          <p:nvPr/>
        </p:nvSpPr>
        <p:spPr>
          <a:xfrm>
            <a:off x="1784761" y="2768195"/>
            <a:ext cx="4644290" cy="386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100"/>
              </a:spcBef>
            </a:pPr>
            <a:r>
              <a:rPr lang="en-US" sz="2800" b="1" u="sng" spc="-50" dirty="0">
                <a:solidFill>
                  <a:srgbClr val="FFFFFF"/>
                </a:solidFill>
                <a:latin typeface="DejaVu Sans"/>
                <a:cs typeface="DejaVu Sans"/>
              </a:rPr>
              <a:t>Marital Status Classes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Never married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Married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Separated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Divorced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Widowed</a:t>
            </a:r>
          </a:p>
        </p:txBody>
      </p:sp>
    </p:spTree>
    <p:extLst>
      <p:ext uri="{BB962C8B-B14F-4D97-AF65-F5344CB8AC3E}">
        <p14:creationId xmlns:p14="http://schemas.microsoft.com/office/powerpoint/2010/main" val="40554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5F0A22F8-4859-164C-9559-1D695843E17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BF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40CC98A-DD6B-6242-9B58-5B7BA6E05120}"/>
              </a:ext>
            </a:extLst>
          </p:cNvPr>
          <p:cNvSpPr/>
          <p:nvPr/>
        </p:nvSpPr>
        <p:spPr>
          <a:xfrm>
            <a:off x="1390649" y="1421082"/>
            <a:ext cx="16897350" cy="8867775"/>
          </a:xfrm>
          <a:custGeom>
            <a:avLst/>
            <a:gdLst/>
            <a:ahLst/>
            <a:cxnLst/>
            <a:rect l="l" t="t" r="r" b="b"/>
            <a:pathLst>
              <a:path w="16897350" h="8867775">
                <a:moveTo>
                  <a:pt x="16897348" y="8867774"/>
                </a:moveTo>
                <a:lnTo>
                  <a:pt x="0" y="8867774"/>
                </a:lnTo>
                <a:lnTo>
                  <a:pt x="0" y="0"/>
                </a:lnTo>
                <a:lnTo>
                  <a:pt x="16897348" y="0"/>
                </a:lnTo>
                <a:lnTo>
                  <a:pt x="16897348" y="8867774"/>
                </a:lnTo>
                <a:close/>
              </a:path>
            </a:pathLst>
          </a:custGeom>
          <a:solidFill>
            <a:srgbClr val="468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65669-A89B-614A-BCD6-2D11077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8" y="800100"/>
            <a:ext cx="14611352" cy="615553"/>
          </a:xfrm>
        </p:spPr>
        <p:txBody>
          <a:bodyPr/>
          <a:lstStyle/>
          <a:p>
            <a:pPr rtl="0"/>
            <a:r>
              <a:rPr lang="en-US" sz="4000" b="1" dirty="0">
                <a:solidFill>
                  <a:schemeClr val="bg1"/>
                </a:solidFill>
              </a:rPr>
              <a:t>Income Range Distribution - Gen-Z vs. Millennials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F419B-BF9B-7645-BC04-0B39EE205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70632"/>
            <a:ext cx="11425996" cy="6217920"/>
          </a:xfrm>
          <a:prstGeom prst="rect">
            <a:avLst/>
          </a:prstGeom>
        </p:spPr>
      </p:pic>
      <p:sp>
        <p:nvSpPr>
          <p:cNvPr id="9" name="object 12">
            <a:extLst>
              <a:ext uri="{FF2B5EF4-FFF2-40B4-BE49-F238E27FC236}">
                <a16:creationId xmlns:a16="http://schemas.microsoft.com/office/drawing/2014/main" id="{5E5873FF-6F7B-F342-B805-283C33BB2045}"/>
              </a:ext>
            </a:extLst>
          </p:cNvPr>
          <p:cNvSpPr txBox="1"/>
          <p:nvPr/>
        </p:nvSpPr>
        <p:spPr>
          <a:xfrm>
            <a:off x="1390648" y="2348348"/>
            <a:ext cx="4687542" cy="6227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u="sng" spc="-50" dirty="0">
                <a:solidFill>
                  <a:srgbClr val="FFFFFF"/>
                </a:solidFill>
                <a:latin typeface="DejaVu Sans"/>
                <a:cs typeface="DejaVu Sans"/>
              </a:rPr>
              <a:t>Income Ranges</a:t>
            </a:r>
            <a:br>
              <a:rPr lang="en-US" sz="2800" b="1" u="sng" spc="-50" dirty="0">
                <a:solidFill>
                  <a:srgbClr val="FFFFFF"/>
                </a:solidFill>
                <a:latin typeface="DejaVu Sans"/>
                <a:cs typeface="DejaVu Sans"/>
              </a:rPr>
            </a:br>
            <a:endParaRPr lang="he-IL" sz="2800" b="1" u="sng" spc="-50" dirty="0">
              <a:solidFill>
                <a:srgbClr val="FFFFFF"/>
              </a:solidFill>
              <a:latin typeface="DejaVu Sans"/>
              <a:cs typeface="DejaVu Sans"/>
            </a:endParaRP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u="sng" spc="-50" dirty="0">
                <a:solidFill>
                  <a:srgbClr val="FFFFFF"/>
                </a:solidFill>
                <a:latin typeface="DejaVu Sans"/>
                <a:cs typeface="DejaVu Sans"/>
              </a:rPr>
              <a:t>Gen-Z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Lower – under $40K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Middle - $40 - $120K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Upper – over $120K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endParaRPr lang="en-US" sz="2800" spc="-50" dirty="0">
              <a:solidFill>
                <a:srgbClr val="FFFFFF"/>
              </a:solidFill>
              <a:latin typeface="DejaVu Sans"/>
              <a:cs typeface="DejaVu Sans"/>
            </a:endParaRP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b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</a:br>
            <a:r>
              <a:rPr lang="en-US" sz="2800" b="1" u="sng" spc="-50" dirty="0">
                <a:solidFill>
                  <a:srgbClr val="FFFFFF"/>
                </a:solidFill>
                <a:latin typeface="DejaVu Sans"/>
                <a:cs typeface="DejaVu Sans"/>
              </a:rPr>
              <a:t>Millennial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Lower – under $60K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Middle - $60 - $180K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spc="-50" dirty="0">
                <a:solidFill>
                  <a:srgbClr val="FFFFFF"/>
                </a:solidFill>
                <a:latin typeface="DejaVu Sans"/>
                <a:cs typeface="DejaVu Sans"/>
              </a:rPr>
              <a:t>Upper – over $180K</a:t>
            </a:r>
          </a:p>
        </p:txBody>
      </p:sp>
    </p:spTree>
    <p:extLst>
      <p:ext uri="{BB962C8B-B14F-4D97-AF65-F5344CB8AC3E}">
        <p14:creationId xmlns:p14="http://schemas.microsoft.com/office/powerpoint/2010/main" val="297819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1A2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1" y="1976092"/>
            <a:ext cx="11427742" cy="8312766"/>
          </a:xfrm>
          <a:custGeom>
            <a:avLst/>
            <a:gdLst/>
            <a:ahLst/>
            <a:cxnLst/>
            <a:rect l="l" t="t" r="r" b="b"/>
            <a:pathLst>
              <a:path w="8763000" h="8829675">
                <a:moveTo>
                  <a:pt x="8762999" y="8829674"/>
                </a:moveTo>
                <a:lnTo>
                  <a:pt x="0" y="8829674"/>
                </a:lnTo>
                <a:lnTo>
                  <a:pt x="0" y="0"/>
                </a:lnTo>
                <a:lnTo>
                  <a:pt x="8762999" y="0"/>
                </a:lnTo>
                <a:lnTo>
                  <a:pt x="8762999" y="8829674"/>
                </a:lnTo>
                <a:close/>
              </a:path>
            </a:pathLst>
          </a:custGeom>
          <a:solidFill>
            <a:srgbClr val="E2BE99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934AB0BD-E391-0346-9843-929B3EB350C5}"/>
              </a:ext>
            </a:extLst>
          </p:cNvPr>
          <p:cNvSpPr/>
          <p:nvPr/>
        </p:nvSpPr>
        <p:spPr>
          <a:xfrm>
            <a:off x="723901" y="1990865"/>
            <a:ext cx="5410199" cy="6334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0FEE9C47-112F-904D-83BC-B0FEC4ECC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04455" y="342900"/>
            <a:ext cx="10106816" cy="1353384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12700" marR="5080">
              <a:lnSpc>
                <a:spcPts val="9880"/>
              </a:lnSpc>
              <a:spcBef>
                <a:spcPts val="1885"/>
              </a:spcBef>
            </a:pPr>
            <a:r>
              <a:rPr lang="en-US" sz="6000" b="1" spc="-565" dirty="0">
                <a:solidFill>
                  <a:srgbClr val="FFFFFF"/>
                </a:solidFill>
              </a:rPr>
              <a:t>Summary and Key Findings</a:t>
            </a:r>
            <a:endParaRPr sz="5400" b="1" dirty="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6A5A122F-23F9-654D-92E8-75F7E88A919E}"/>
              </a:ext>
            </a:extLst>
          </p:cNvPr>
          <p:cNvSpPr txBox="1"/>
          <p:nvPr/>
        </p:nvSpPr>
        <p:spPr>
          <a:xfrm>
            <a:off x="7313800" y="2275137"/>
            <a:ext cx="10288126" cy="7714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chemeClr val="bg1"/>
                </a:solidFill>
                <a:latin typeface="DejaVu Sans"/>
                <a:cs typeface="DejaVu Sans"/>
              </a:rPr>
              <a:t>Working Gen-Z members are mostly part of the </a:t>
            </a:r>
            <a:br>
              <a:rPr lang="en-US" sz="2800" spc="-50" dirty="0">
                <a:solidFill>
                  <a:schemeClr val="bg1"/>
                </a:solidFill>
                <a:latin typeface="DejaVu Sans"/>
                <a:cs typeface="DejaVu Sans"/>
              </a:rPr>
            </a:br>
            <a:r>
              <a:rPr lang="en-US" sz="2800" spc="-50" dirty="0">
                <a:solidFill>
                  <a:schemeClr val="bg1"/>
                </a:solidFill>
                <a:latin typeface="DejaVu Sans"/>
                <a:cs typeface="DejaVu Sans"/>
              </a:rPr>
              <a:t>Tertiary Sector (provide services to consumers).</a:t>
            </a:r>
          </a:p>
          <a:p>
            <a:pPr marL="469900" marR="5080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chemeClr val="bg1"/>
                </a:solidFill>
                <a:latin typeface="DejaVu Sans"/>
                <a:cs typeface="DejaVu Sans"/>
              </a:rPr>
              <a:t>4% of Gen-Z members (age 15-22) were married, and 25% of them are already not married.</a:t>
            </a:r>
          </a:p>
          <a:p>
            <a:pPr marL="469900" marR="5080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chemeClr val="bg1"/>
                </a:solidFill>
                <a:latin typeface="DejaVu Sans"/>
                <a:cs typeface="DejaVu Sans"/>
              </a:rPr>
              <a:t>Most of Gen-Z members are still in the lower class of income range (under $40K).</a:t>
            </a:r>
          </a:p>
          <a:p>
            <a:pPr marL="469900" marR="5080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chemeClr val="bg1"/>
                </a:solidFill>
                <a:latin typeface="DejaVu Sans"/>
                <a:cs typeface="DejaVu Sans"/>
              </a:rPr>
              <a:t>Somewhat surprisingly, the results showed that sex and marital status are still significant variables in determining an individual's income.</a:t>
            </a:r>
          </a:p>
          <a:p>
            <a:pPr marL="469900" marR="5080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chemeClr val="bg1"/>
                </a:solidFill>
                <a:latin typeface="DejaVu Sans"/>
                <a:cs typeface="DejaVu Sans"/>
              </a:rPr>
              <a:t>We believe the best model for achieving the goal of this project would be an Ensemble model comprised of KNN, Decision Tree, and Random Forest models.</a:t>
            </a:r>
          </a:p>
          <a:p>
            <a:pPr marL="469900" marR="5080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solidFill>
                  <a:schemeClr val="bg1"/>
                </a:solidFill>
                <a:latin typeface="DejaVu Sans"/>
                <a:cs typeface="DejaVu Sans"/>
              </a:rPr>
              <a:t>In order to further improve the accuracy we achieved, we would need more observations, more data points, a more sophisticated model, or a combination of these.</a:t>
            </a:r>
          </a:p>
        </p:txBody>
      </p:sp>
    </p:spTree>
    <p:extLst>
      <p:ext uri="{BB962C8B-B14F-4D97-AF65-F5344CB8AC3E}">
        <p14:creationId xmlns:p14="http://schemas.microsoft.com/office/powerpoint/2010/main" val="3977500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971800" y="4391371"/>
            <a:ext cx="13792200" cy="296619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461125" algn="l">
              <a:lnSpc>
                <a:spcPct val="100000"/>
              </a:lnSpc>
              <a:spcBef>
                <a:spcPts val="90"/>
              </a:spcBef>
            </a:pPr>
            <a:r>
              <a:rPr sz="9600" b="1" spc="-390" dirty="0">
                <a:solidFill>
                  <a:schemeClr val="bg1"/>
                </a:solidFill>
              </a:rPr>
              <a:t>Thank</a:t>
            </a:r>
            <a:r>
              <a:rPr lang="en-US" sz="9600" b="1" spc="-1180" dirty="0">
                <a:solidFill>
                  <a:schemeClr val="bg1"/>
                </a:solidFill>
              </a:rPr>
              <a:t> </a:t>
            </a:r>
            <a:r>
              <a:rPr sz="9600" b="1" spc="-260" dirty="0">
                <a:solidFill>
                  <a:schemeClr val="bg1"/>
                </a:solidFill>
              </a:rPr>
              <a:t>you!</a:t>
            </a:r>
            <a:br>
              <a:rPr lang="en-US" sz="9600" b="1" spc="-260" dirty="0">
                <a:solidFill>
                  <a:schemeClr val="bg1"/>
                </a:solidFill>
              </a:rPr>
            </a:br>
            <a:r>
              <a:rPr lang="en-US" sz="9600" b="1" spc="-260" dirty="0">
                <a:solidFill>
                  <a:schemeClr val="bg1"/>
                </a:solidFill>
              </a:rPr>
              <a:t>Questions?</a:t>
            </a:r>
            <a:endParaRPr sz="9600" b="1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1276" y="2571750"/>
            <a:ext cx="5410199" cy="6324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727" cy="10326485"/>
            <a:chOff x="0" y="0"/>
            <a:chExt cx="18287727" cy="10326485"/>
          </a:xfrm>
        </p:grpSpPr>
        <p:sp>
          <p:nvSpPr>
            <p:cNvPr id="3" name="object 3"/>
            <p:cNvSpPr/>
            <p:nvPr/>
          </p:nvSpPr>
          <p:spPr>
            <a:xfrm>
              <a:off x="4297483" y="1"/>
              <a:ext cx="2790824" cy="40189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72505" y="4000500"/>
              <a:ext cx="2819400" cy="2752725"/>
            </a:xfrm>
            <a:custGeom>
              <a:avLst/>
              <a:gdLst/>
              <a:ahLst/>
              <a:cxnLst/>
              <a:rect l="l" t="t" r="r" b="b"/>
              <a:pathLst>
                <a:path w="2819400" h="2752725">
                  <a:moveTo>
                    <a:pt x="2819399" y="2752724"/>
                  </a:moveTo>
                  <a:lnTo>
                    <a:pt x="0" y="2752724"/>
                  </a:lnTo>
                  <a:lnTo>
                    <a:pt x="0" y="0"/>
                  </a:lnTo>
                  <a:lnTo>
                    <a:pt x="2819399" y="0"/>
                  </a:lnTo>
                  <a:lnTo>
                    <a:pt x="2819399" y="2752724"/>
                  </a:lnTo>
                  <a:close/>
                </a:path>
              </a:pathLst>
            </a:custGeom>
            <a:solidFill>
              <a:srgbClr val="61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8589" y="6777554"/>
              <a:ext cx="1866900" cy="3509645"/>
            </a:xfrm>
            <a:custGeom>
              <a:avLst/>
              <a:gdLst/>
              <a:ahLst/>
              <a:cxnLst/>
              <a:rect l="l" t="t" r="r" b="b"/>
              <a:pathLst>
                <a:path w="1866900" h="3509645">
                  <a:moveTo>
                    <a:pt x="0" y="0"/>
                  </a:moveTo>
                  <a:lnTo>
                    <a:pt x="1866899" y="0"/>
                  </a:lnTo>
                  <a:lnTo>
                    <a:pt x="1866899" y="3509445"/>
                  </a:lnTo>
                  <a:lnTo>
                    <a:pt x="0" y="3509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89245" y="6557613"/>
              <a:ext cx="2819400" cy="37688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61395" y="4018959"/>
              <a:ext cx="2714625" cy="6289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81332" y="0"/>
              <a:ext cx="2714624" cy="401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682333"/>
              <a:ext cx="2619374" cy="36004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4371974" cy="6781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91427" y="5829301"/>
              <a:ext cx="8496300" cy="4453642"/>
            </a:xfrm>
            <a:custGeom>
              <a:avLst/>
              <a:gdLst/>
              <a:ahLst/>
              <a:cxnLst/>
              <a:rect l="l" t="t" r="r" b="b"/>
              <a:pathLst>
                <a:path w="8496300" h="3209925">
                  <a:moveTo>
                    <a:pt x="8496299" y="3209924"/>
                  </a:moveTo>
                  <a:lnTo>
                    <a:pt x="0" y="3209924"/>
                  </a:lnTo>
                  <a:lnTo>
                    <a:pt x="0" y="0"/>
                  </a:lnTo>
                  <a:lnTo>
                    <a:pt x="8496299" y="0"/>
                  </a:lnTo>
                  <a:lnTo>
                    <a:pt x="8496299" y="3209924"/>
                  </a:lnTo>
                  <a:close/>
                </a:path>
              </a:pathLst>
            </a:custGeom>
            <a:solidFill>
              <a:srgbClr val="F5F5F5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788238" y="2151717"/>
            <a:ext cx="5899562" cy="1855573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 marR="5080">
              <a:lnSpc>
                <a:spcPts val="7109"/>
              </a:lnSpc>
              <a:spcBef>
                <a:spcPts val="1215"/>
              </a:spcBef>
            </a:pPr>
            <a:r>
              <a:rPr lang="en-US" sz="6800" spc="45" dirty="0"/>
              <a:t>Gen-Z</a:t>
            </a:r>
            <a:br>
              <a:rPr lang="en-US" sz="6800" spc="45" dirty="0"/>
            </a:br>
            <a:r>
              <a:rPr lang="en-US" sz="4000" spc="45" dirty="0"/>
              <a:t>as future customers</a:t>
            </a:r>
            <a:endParaRPr sz="6800" dirty="0"/>
          </a:p>
        </p:txBody>
      </p:sp>
      <p:sp>
        <p:nvSpPr>
          <p:cNvPr id="13" name="object 13"/>
          <p:cNvSpPr txBox="1"/>
          <p:nvPr/>
        </p:nvSpPr>
        <p:spPr>
          <a:xfrm>
            <a:off x="10788238" y="4462857"/>
            <a:ext cx="2138045" cy="6223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900" spc="-50" dirty="0">
                <a:solidFill>
                  <a:srgbClr val="DE672D"/>
                </a:solidFill>
                <a:latin typeface="DejaVu Sans"/>
                <a:cs typeface="DejaVu Sans"/>
              </a:rPr>
              <a:t>O</a:t>
            </a:r>
            <a:r>
              <a:rPr sz="3800" spc="-315" dirty="0">
                <a:solidFill>
                  <a:srgbClr val="DE672D"/>
                </a:solidFill>
                <a:latin typeface="DejaVu Sans"/>
                <a:cs typeface="DejaVu Sans"/>
              </a:rPr>
              <a:t>v</a:t>
            </a:r>
            <a:r>
              <a:rPr sz="3900" spc="-325" dirty="0">
                <a:solidFill>
                  <a:srgbClr val="DE672D"/>
                </a:solidFill>
                <a:latin typeface="DejaVu Sans"/>
                <a:cs typeface="DejaVu Sans"/>
              </a:rPr>
              <a:t>e</a:t>
            </a:r>
            <a:r>
              <a:rPr sz="3800" spc="-5" dirty="0">
                <a:solidFill>
                  <a:srgbClr val="DE672D"/>
                </a:solidFill>
                <a:latin typeface="DejaVu Sans"/>
                <a:cs typeface="DejaVu Sans"/>
              </a:rPr>
              <a:t>r</a:t>
            </a:r>
            <a:r>
              <a:rPr sz="3800" spc="-315" dirty="0">
                <a:solidFill>
                  <a:srgbClr val="DE672D"/>
                </a:solidFill>
                <a:latin typeface="DejaVu Sans"/>
                <a:cs typeface="DejaVu Sans"/>
              </a:rPr>
              <a:t>v</a:t>
            </a:r>
            <a:r>
              <a:rPr sz="3900" spc="-105" dirty="0">
                <a:solidFill>
                  <a:srgbClr val="DE672D"/>
                </a:solidFill>
                <a:latin typeface="DejaVu Sans"/>
                <a:cs typeface="DejaVu Sans"/>
              </a:rPr>
              <a:t>i</a:t>
            </a:r>
            <a:r>
              <a:rPr sz="3900" spc="-325" dirty="0">
                <a:solidFill>
                  <a:srgbClr val="DE672D"/>
                </a:solidFill>
                <a:latin typeface="DejaVu Sans"/>
                <a:cs typeface="DejaVu Sans"/>
              </a:rPr>
              <a:t>e</a:t>
            </a:r>
            <a:r>
              <a:rPr sz="3800" spc="-105" dirty="0">
                <a:solidFill>
                  <a:srgbClr val="DE672D"/>
                </a:solidFill>
                <a:latin typeface="DejaVu Sans"/>
                <a:cs typeface="DejaVu Sans"/>
              </a:rPr>
              <a:t>w</a:t>
            </a:r>
            <a:endParaRPr sz="38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09318" y="6057434"/>
            <a:ext cx="3384962" cy="3997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lang="en-US" sz="3200" spc="-65" dirty="0">
                <a:solidFill>
                  <a:srgbClr val="181769"/>
                </a:solidFill>
                <a:latin typeface="DejaVu Sans"/>
                <a:cs typeface="DejaVu Sans"/>
              </a:rPr>
              <a:t>Background</a:t>
            </a:r>
          </a:p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lang="en-US" sz="3200" spc="-65" dirty="0">
                <a:solidFill>
                  <a:srgbClr val="181769"/>
                </a:solidFill>
                <a:latin typeface="DejaVu Sans"/>
                <a:cs typeface="DejaVu Sans"/>
              </a:rPr>
              <a:t>Goal</a:t>
            </a:r>
            <a:endParaRPr lang="en-US" sz="3200" spc="-75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z="3200" spc="-65" dirty="0">
                <a:solidFill>
                  <a:srgbClr val="181769"/>
                </a:solidFill>
                <a:latin typeface="DejaVu Sans"/>
                <a:cs typeface="DejaVu Sans"/>
              </a:rPr>
              <a:t>Project</a:t>
            </a:r>
            <a:r>
              <a:rPr lang="en-US" sz="3200" spc="-65" dirty="0">
                <a:solidFill>
                  <a:srgbClr val="181769"/>
                </a:solidFill>
                <a:latin typeface="DejaVu Sans"/>
                <a:cs typeface="DejaVu Sans"/>
              </a:rPr>
              <a:t> Stages</a:t>
            </a:r>
          </a:p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lang="en-US" sz="3200" spc="-75" dirty="0">
                <a:solidFill>
                  <a:srgbClr val="181769"/>
                </a:solidFill>
                <a:latin typeface="DejaVu Sans"/>
                <a:cs typeface="DejaVu Sans"/>
              </a:rPr>
              <a:t>Data</a:t>
            </a:r>
          </a:p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lang="en-US" sz="3200" spc="-75" dirty="0">
                <a:solidFill>
                  <a:srgbClr val="181769"/>
                </a:solidFill>
                <a:latin typeface="DejaVu Sans"/>
              </a:rPr>
              <a:t>Models</a:t>
            </a:r>
          </a:p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lang="en-US" sz="3200" spc="-75" dirty="0">
                <a:solidFill>
                  <a:srgbClr val="181769"/>
                </a:solidFill>
                <a:latin typeface="DejaVu Sans"/>
              </a:rPr>
              <a:t>Visualizations</a:t>
            </a:r>
          </a:p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lang="en-US" sz="3200" spc="-75" dirty="0">
                <a:solidFill>
                  <a:srgbClr val="181769"/>
                </a:solidFill>
                <a:latin typeface="DejaVu Sans"/>
              </a:rPr>
              <a:t>Key Findings</a:t>
            </a:r>
            <a:endParaRPr sz="3200" spc="-75" dirty="0">
              <a:solidFill>
                <a:srgbClr val="181769"/>
              </a:solidFill>
              <a:latin typeface="DejaVu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9182"/>
            <a:ext cx="8763000" cy="8829675"/>
          </a:xfrm>
          <a:custGeom>
            <a:avLst/>
            <a:gdLst/>
            <a:ahLst/>
            <a:cxnLst/>
            <a:rect l="l" t="t" r="r" b="b"/>
            <a:pathLst>
              <a:path w="8763000" h="8829675">
                <a:moveTo>
                  <a:pt x="8762999" y="8829674"/>
                </a:moveTo>
                <a:lnTo>
                  <a:pt x="0" y="8829674"/>
                </a:lnTo>
                <a:lnTo>
                  <a:pt x="0" y="0"/>
                </a:lnTo>
                <a:lnTo>
                  <a:pt x="8762999" y="0"/>
                </a:lnTo>
                <a:lnTo>
                  <a:pt x="8762999" y="8829674"/>
                </a:lnTo>
                <a:close/>
              </a:path>
            </a:pathLst>
          </a:custGeom>
          <a:solidFill>
            <a:srgbClr val="FDC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6799" y="1750433"/>
            <a:ext cx="6629401" cy="459805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5600" marR="5080" indent="-342900">
              <a:lnSpc>
                <a:spcPts val="5020"/>
              </a:lnSpc>
              <a:spcBef>
                <a:spcPts val="525"/>
              </a:spcBef>
              <a:buFont typeface="Arial" panose="020B0604020202020204" pitchFamily="34" charset="0"/>
              <a:buChar char="•"/>
            </a:pPr>
            <a:r>
              <a:rPr lang="en-US" sz="2800" spc="-185" dirty="0">
                <a:solidFill>
                  <a:srgbClr val="181769"/>
                </a:solidFill>
                <a:latin typeface="DejaVu Sans"/>
                <a:cs typeface="DejaVu Sans"/>
              </a:rPr>
              <a:t>Gen-Z members were born between 1997-2012 (8 – 23 in 2020)</a:t>
            </a:r>
          </a:p>
          <a:p>
            <a:pPr marL="355600" marR="5080" indent="-342900">
              <a:lnSpc>
                <a:spcPts val="5020"/>
              </a:lnSpc>
              <a:spcBef>
                <a:spcPts val="525"/>
              </a:spcBef>
              <a:buFont typeface="Arial" panose="020B0604020202020204" pitchFamily="34" charset="0"/>
              <a:buChar char="•"/>
            </a:pPr>
            <a:r>
              <a:rPr lang="en-US" sz="2800" spc="-185" dirty="0">
                <a:solidFill>
                  <a:srgbClr val="181769"/>
                </a:solidFill>
                <a:latin typeface="DejaVu Sans"/>
                <a:cs typeface="DejaVu Sans"/>
              </a:rPr>
              <a:t>Gen-Z US population is currently 67 million people (out of 330 million)</a:t>
            </a:r>
          </a:p>
          <a:p>
            <a:pPr marL="355600" marR="5080" indent="-342900">
              <a:lnSpc>
                <a:spcPts val="5020"/>
              </a:lnSpc>
              <a:spcBef>
                <a:spcPts val="525"/>
              </a:spcBef>
              <a:buFont typeface="Arial" panose="020B0604020202020204" pitchFamily="34" charset="0"/>
              <a:buChar char="•"/>
            </a:pPr>
            <a:r>
              <a:rPr lang="en-US" sz="2800" spc="-185" dirty="0">
                <a:solidFill>
                  <a:srgbClr val="181769"/>
                </a:solidFill>
                <a:latin typeface="DejaVu Sans"/>
                <a:cs typeface="DejaVu Sans"/>
              </a:rPr>
              <a:t>By 2040 Gen-Z will be the largest cohort alive and will comprise the largest portion of the labor force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2EA678F6-A528-1445-96FE-B282CEECA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799" y="194019"/>
            <a:ext cx="6059395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7200" b="1" spc="-130" dirty="0">
                <a:solidFill>
                  <a:srgbClr val="FFFFFF"/>
                </a:solidFill>
              </a:rPr>
              <a:t>Background</a:t>
            </a:r>
            <a:endParaRPr lang="en-US" sz="7200" b="1" dirty="0"/>
          </a:p>
        </p:txBody>
      </p:sp>
      <p:grpSp>
        <p:nvGrpSpPr>
          <p:cNvPr id="11" name="object 6">
            <a:extLst>
              <a:ext uri="{FF2B5EF4-FFF2-40B4-BE49-F238E27FC236}">
                <a16:creationId xmlns:a16="http://schemas.microsoft.com/office/drawing/2014/main" id="{C6C33527-998E-0C4E-B4FE-86AAFC37ED7B}"/>
              </a:ext>
            </a:extLst>
          </p:cNvPr>
          <p:cNvGrpSpPr/>
          <p:nvPr/>
        </p:nvGrpSpPr>
        <p:grpSpPr>
          <a:xfrm>
            <a:off x="10820400" y="1876208"/>
            <a:ext cx="5410200" cy="6572250"/>
            <a:chOff x="1993991" y="1990631"/>
            <a:chExt cx="5410200" cy="6572250"/>
          </a:xfrm>
        </p:grpSpPr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672C1727-4F12-DF4A-8BAB-4326E63A12F3}"/>
                </a:ext>
              </a:extLst>
            </p:cNvPr>
            <p:cNvSpPr/>
            <p:nvPr/>
          </p:nvSpPr>
          <p:spPr>
            <a:xfrm>
              <a:off x="1993991" y="1990631"/>
              <a:ext cx="5410200" cy="6572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76976520-EEA1-414F-9C9A-1355D25F571D}"/>
                </a:ext>
              </a:extLst>
            </p:cNvPr>
            <p:cNvSpPr/>
            <p:nvPr/>
          </p:nvSpPr>
          <p:spPr>
            <a:xfrm>
              <a:off x="3619179" y="2676851"/>
              <a:ext cx="47625" cy="50165"/>
            </a:xfrm>
            <a:custGeom>
              <a:avLst/>
              <a:gdLst/>
              <a:ahLst/>
              <a:cxnLst/>
              <a:rect l="l" t="t" r="r" b="b"/>
              <a:pathLst>
                <a:path w="47625" h="50164">
                  <a:moveTo>
                    <a:pt x="47620" y="50142"/>
                  </a:moveTo>
                  <a:lnTo>
                    <a:pt x="0" y="50142"/>
                  </a:lnTo>
                  <a:lnTo>
                    <a:pt x="0" y="0"/>
                  </a:lnTo>
                  <a:lnTo>
                    <a:pt x="47620" y="0"/>
                  </a:lnTo>
                  <a:lnTo>
                    <a:pt x="47620" y="50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878FEB-F122-8341-AC8F-36911BEC7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6494113"/>
            <a:ext cx="5410201" cy="35166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C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90649" y="1790700"/>
            <a:ext cx="16897350" cy="8498157"/>
            <a:chOff x="1390649" y="1421082"/>
            <a:chExt cx="16897350" cy="8867775"/>
          </a:xfrm>
        </p:grpSpPr>
        <p:sp>
          <p:nvSpPr>
            <p:cNvPr id="4" name="object 4"/>
            <p:cNvSpPr/>
            <p:nvPr/>
          </p:nvSpPr>
          <p:spPr>
            <a:xfrm>
              <a:off x="1390649" y="1421082"/>
              <a:ext cx="16897350" cy="8867775"/>
            </a:xfrm>
            <a:custGeom>
              <a:avLst/>
              <a:gdLst/>
              <a:ahLst/>
              <a:cxnLst/>
              <a:rect l="l" t="t" r="r" b="b"/>
              <a:pathLst>
                <a:path w="16897350" h="8867775">
                  <a:moveTo>
                    <a:pt x="16897348" y="8867774"/>
                  </a:moveTo>
                  <a:lnTo>
                    <a:pt x="0" y="8867774"/>
                  </a:lnTo>
                  <a:lnTo>
                    <a:pt x="0" y="0"/>
                  </a:lnTo>
                  <a:lnTo>
                    <a:pt x="16897348" y="0"/>
                  </a:lnTo>
                  <a:lnTo>
                    <a:pt x="16897348" y="8867774"/>
                  </a:lnTo>
                  <a:close/>
                </a:path>
              </a:pathLst>
            </a:custGeom>
            <a:solidFill>
              <a:srgbClr val="61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31935" y="2485725"/>
              <a:ext cx="5410199" cy="63341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89904" y="342900"/>
            <a:ext cx="3936365" cy="1511311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12700" marR="5080">
              <a:lnSpc>
                <a:spcPts val="9880"/>
              </a:lnSpc>
              <a:spcBef>
                <a:spcPts val="1885"/>
              </a:spcBef>
            </a:pPr>
            <a:r>
              <a:rPr lang="en-US" sz="9700" b="1" spc="-565" dirty="0">
                <a:solidFill>
                  <a:srgbClr val="FFFFFF"/>
                </a:solidFill>
              </a:rPr>
              <a:t>Goal</a:t>
            </a:r>
            <a:endParaRPr sz="9400" b="1" dirty="0"/>
          </a:p>
        </p:txBody>
      </p:sp>
      <p:sp>
        <p:nvSpPr>
          <p:cNvPr id="8" name="object 8"/>
          <p:cNvSpPr txBox="1"/>
          <p:nvPr/>
        </p:nvSpPr>
        <p:spPr>
          <a:xfrm>
            <a:off x="2178228" y="2720169"/>
            <a:ext cx="8673745" cy="6251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lang="en-US" sz="2800" spc="-65" dirty="0">
                <a:solidFill>
                  <a:srgbClr val="FFFFFF"/>
                </a:solidFill>
                <a:latin typeface="DejaVu Sans"/>
                <a:cs typeface="DejaVu Sans"/>
              </a:rPr>
              <a:t>The goal of this project was to predict the income class of a Gen-Z individual based on demographic data such as age, sex, marital status, education industry, residence region, etc.</a:t>
            </a: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65" dirty="0">
              <a:solidFill>
                <a:srgbClr val="FFFFFF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lang="en-US" sz="2800" spc="-65" dirty="0">
                <a:solidFill>
                  <a:srgbClr val="FFFFFF"/>
                </a:solidFill>
                <a:latin typeface="DejaVu Sans"/>
                <a:cs typeface="DejaVu Sans"/>
              </a:rPr>
              <a:t>This information could be valuable for marketing and targeting purposes. Relevant industries could include retail, services, universities, and other organizations.</a:t>
            </a: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br>
              <a:rPr lang="en-US" sz="2800" spc="-65" dirty="0">
                <a:solidFill>
                  <a:srgbClr val="FFFFFF"/>
                </a:solidFill>
                <a:latin typeface="DejaVu Sans"/>
                <a:cs typeface="DejaVu Sans"/>
              </a:rPr>
            </a:br>
            <a:r>
              <a:rPr lang="en-US" sz="2800" spc="-65" dirty="0">
                <a:solidFill>
                  <a:srgbClr val="FFFFFF"/>
                </a:solidFill>
                <a:latin typeface="DejaVu Sans"/>
                <a:cs typeface="DejaVu Sans"/>
              </a:rPr>
              <a:t>We will also visualize interesting findings based on our data sample. </a:t>
            </a:r>
          </a:p>
        </p:txBody>
      </p:sp>
    </p:spTree>
    <p:extLst>
      <p:ext uri="{BB962C8B-B14F-4D97-AF65-F5344CB8AC3E}">
        <p14:creationId xmlns:p14="http://schemas.microsoft.com/office/powerpoint/2010/main" val="214343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593953" y="1191759"/>
            <a:ext cx="4245610" cy="1935786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 marR="5080">
              <a:lnSpc>
                <a:spcPts val="6759"/>
              </a:lnSpc>
              <a:spcBef>
                <a:spcPts val="1495"/>
              </a:spcBef>
            </a:pPr>
            <a:r>
              <a:rPr lang="en-US" sz="6800" b="1" spc="-130" dirty="0">
                <a:solidFill>
                  <a:srgbClr val="181769"/>
                </a:solidFill>
                <a:latin typeface="DejaVu Sans"/>
                <a:cs typeface="DejaVu Sans"/>
              </a:rPr>
              <a:t>Project</a:t>
            </a:r>
            <a:r>
              <a:rPr lang="en-US" sz="6800" spc="-130" dirty="0">
                <a:solidFill>
                  <a:srgbClr val="181769"/>
                </a:solidFill>
                <a:latin typeface="DejaVu Sans"/>
                <a:cs typeface="DejaVu Sans"/>
              </a:rPr>
              <a:t> </a:t>
            </a:r>
            <a:r>
              <a:rPr lang="en-US" sz="6800" b="1" spc="-130" dirty="0">
                <a:solidFill>
                  <a:srgbClr val="181769"/>
                </a:solidFill>
                <a:latin typeface="DejaVu Sans"/>
                <a:cs typeface="DejaVu Sans"/>
              </a:rPr>
              <a:t>Stages</a:t>
            </a:r>
            <a:endParaRPr sz="6600" b="1" dirty="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"/>
            <a:ext cx="11515725" cy="10287000"/>
            <a:chOff x="0" y="3"/>
            <a:chExt cx="11515725" cy="10287000"/>
          </a:xfrm>
        </p:grpSpPr>
        <p:sp>
          <p:nvSpPr>
            <p:cNvPr id="6" name="object 6"/>
            <p:cNvSpPr/>
            <p:nvPr/>
          </p:nvSpPr>
          <p:spPr>
            <a:xfrm>
              <a:off x="3838468" y="5143503"/>
              <a:ext cx="3838575" cy="5143500"/>
            </a:xfrm>
            <a:custGeom>
              <a:avLst/>
              <a:gdLst/>
              <a:ahLst/>
              <a:cxnLst/>
              <a:rect l="l" t="t" r="r" b="b"/>
              <a:pathLst>
                <a:path w="3838575" h="5143500">
                  <a:moveTo>
                    <a:pt x="3838574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38574" y="0"/>
                  </a:lnTo>
                  <a:lnTo>
                    <a:pt x="3838574" y="5143499"/>
                  </a:lnTo>
                  <a:close/>
                </a:path>
              </a:pathLst>
            </a:custGeom>
            <a:solidFill>
              <a:srgbClr val="61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"/>
              <a:ext cx="3838575" cy="5143500"/>
            </a:xfrm>
            <a:custGeom>
              <a:avLst/>
              <a:gdLst/>
              <a:ahLst/>
              <a:cxnLst/>
              <a:rect l="l" t="t" r="r" b="b"/>
              <a:pathLst>
                <a:path w="3838575" h="5143500">
                  <a:moveTo>
                    <a:pt x="3838574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38574" y="0"/>
                  </a:lnTo>
                  <a:lnTo>
                    <a:pt x="3838574" y="5143499"/>
                  </a:lnTo>
                  <a:close/>
                </a:path>
              </a:pathLst>
            </a:custGeom>
            <a:solidFill>
              <a:srgbClr val="DE6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38468" y="3"/>
              <a:ext cx="3838575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76937" y="3"/>
              <a:ext cx="3838575" cy="5448300"/>
            </a:xfrm>
            <a:custGeom>
              <a:avLst/>
              <a:gdLst/>
              <a:ahLst/>
              <a:cxnLst/>
              <a:rect l="l" t="t" r="r" b="b"/>
              <a:pathLst>
                <a:path w="3838575" h="5448300">
                  <a:moveTo>
                    <a:pt x="3838574" y="5448299"/>
                  </a:moveTo>
                  <a:lnTo>
                    <a:pt x="0" y="5448299"/>
                  </a:lnTo>
                  <a:lnTo>
                    <a:pt x="0" y="0"/>
                  </a:lnTo>
                  <a:lnTo>
                    <a:pt x="3838574" y="0"/>
                  </a:lnTo>
                  <a:lnTo>
                    <a:pt x="3838574" y="5448299"/>
                  </a:lnTo>
                  <a:close/>
                </a:path>
              </a:pathLst>
            </a:custGeom>
            <a:solidFill>
              <a:srgbClr val="FFC8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76937" y="5143503"/>
              <a:ext cx="3838574" cy="51434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5143503"/>
              <a:ext cx="3838574" cy="5140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0486" y="1899604"/>
            <a:ext cx="3657601" cy="1655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00"/>
              </a:lnSpc>
              <a:spcBef>
                <a:spcPts val="100"/>
              </a:spcBef>
            </a:pPr>
            <a:r>
              <a:rPr lang="en-US" sz="3200" b="1" spc="-45" dirty="0">
                <a:solidFill>
                  <a:srgbClr val="FFFFFF"/>
                </a:solidFill>
                <a:latin typeface="DejaVu Sans"/>
                <a:cs typeface="DejaVu Sans"/>
              </a:rPr>
              <a:t>Data Collection, Preparation, and Analysis</a:t>
            </a:r>
            <a:endParaRPr sz="3200" b="1" dirty="0"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15406" y="5143497"/>
            <a:ext cx="6772275" cy="5145732"/>
          </a:xfrm>
          <a:custGeom>
            <a:avLst/>
            <a:gdLst/>
            <a:ahLst/>
            <a:cxnLst/>
            <a:rect l="l" t="t" r="r" b="b"/>
            <a:pathLst>
              <a:path w="6772275" h="3371850">
                <a:moveTo>
                  <a:pt x="6772274" y="3371849"/>
                </a:moveTo>
                <a:lnTo>
                  <a:pt x="0" y="3371849"/>
                </a:lnTo>
                <a:lnTo>
                  <a:pt x="0" y="0"/>
                </a:lnTo>
                <a:lnTo>
                  <a:pt x="6772274" y="0"/>
                </a:lnTo>
                <a:lnTo>
                  <a:pt x="6772274" y="3371849"/>
                </a:lnTo>
                <a:close/>
              </a:path>
            </a:pathLst>
          </a:custGeom>
          <a:solidFill>
            <a:srgbClr val="F5F5F5">
              <a:alpha val="6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593953" y="6713879"/>
            <a:ext cx="4615180" cy="1951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lang="en-US" sz="3600" spc="-65" dirty="0">
                <a:solidFill>
                  <a:srgbClr val="181769"/>
                </a:solidFill>
                <a:latin typeface="DejaVu Sans"/>
                <a:cs typeface="DejaVu Sans"/>
              </a:rPr>
              <a:t>These were the high-level stages of our capstone project </a:t>
            </a:r>
            <a:endParaRPr sz="3600" dirty="0">
              <a:latin typeface="DejaVu Sans"/>
              <a:cs typeface="DejaVu Sans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19B327CB-4284-0E45-9A1E-7EB760852A26}"/>
              </a:ext>
            </a:extLst>
          </p:cNvPr>
          <p:cNvSpPr txBox="1">
            <a:spLocks/>
          </p:cNvSpPr>
          <p:nvPr/>
        </p:nvSpPr>
        <p:spPr>
          <a:xfrm>
            <a:off x="610433" y="597028"/>
            <a:ext cx="2462530" cy="514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900" b="0" i="0">
                <a:solidFill>
                  <a:srgbClr val="181769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29845" marR="5080" indent="-17780" algn="ctr">
              <a:lnSpc>
                <a:spcPct val="112900"/>
              </a:lnSpc>
              <a:spcBef>
                <a:spcPts val="95"/>
              </a:spcBef>
            </a:pPr>
            <a:r>
              <a:rPr lang="en-US" sz="3200" b="1" kern="0" spc="-80" dirty="0">
                <a:solidFill>
                  <a:srgbClr val="FFFFFF"/>
                </a:solidFill>
              </a:rPr>
              <a:t>Stage 1</a:t>
            </a:r>
            <a:endParaRPr lang="en-US" sz="3200" b="1" kern="0" dirty="0"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2BB9A4F9-AABA-FD42-B207-0E15BFE493A2}"/>
              </a:ext>
            </a:extLst>
          </p:cNvPr>
          <p:cNvSpPr txBox="1"/>
          <p:nvPr/>
        </p:nvSpPr>
        <p:spPr>
          <a:xfrm>
            <a:off x="3838466" y="7371596"/>
            <a:ext cx="3838469" cy="1655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00"/>
              </a:lnSpc>
              <a:spcBef>
                <a:spcPts val="100"/>
              </a:spcBef>
            </a:pPr>
            <a:r>
              <a:rPr lang="en-US" sz="3200" b="1" spc="-45" dirty="0">
                <a:solidFill>
                  <a:srgbClr val="FFFFFF"/>
                </a:solidFill>
                <a:latin typeface="DejaVu Sans"/>
                <a:cs typeface="DejaVu Sans"/>
              </a:rPr>
              <a:t>Model Creation, Evaluation, Selection</a:t>
            </a:r>
            <a:endParaRPr sz="3200" b="1" dirty="0">
              <a:latin typeface="DejaVu Sans"/>
              <a:cs typeface="DejaVu Sans"/>
            </a:endParaRP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BE15868B-00B2-3940-AC24-F8BD27A2AD17}"/>
              </a:ext>
            </a:extLst>
          </p:cNvPr>
          <p:cNvSpPr txBox="1">
            <a:spLocks/>
          </p:cNvSpPr>
          <p:nvPr/>
        </p:nvSpPr>
        <p:spPr>
          <a:xfrm>
            <a:off x="3838466" y="5841874"/>
            <a:ext cx="3838469" cy="514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900" b="0" i="0">
                <a:solidFill>
                  <a:srgbClr val="181769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29845" marR="5080" indent="-17780" algn="ctr">
              <a:lnSpc>
                <a:spcPct val="112900"/>
              </a:lnSpc>
              <a:spcBef>
                <a:spcPts val="95"/>
              </a:spcBef>
            </a:pPr>
            <a:r>
              <a:rPr lang="en-US" sz="3200" b="1" kern="0" spc="-80" dirty="0">
                <a:solidFill>
                  <a:srgbClr val="FFFFFF"/>
                </a:solidFill>
              </a:rPr>
              <a:t>Stage 2</a:t>
            </a:r>
            <a:endParaRPr lang="en-US" sz="3200" b="1" kern="0" dirty="0"/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37184061-4F51-A84E-A20F-053A6348B25A}"/>
              </a:ext>
            </a:extLst>
          </p:cNvPr>
          <p:cNvSpPr txBox="1"/>
          <p:nvPr/>
        </p:nvSpPr>
        <p:spPr>
          <a:xfrm>
            <a:off x="7676937" y="1899604"/>
            <a:ext cx="3838468" cy="522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00"/>
              </a:lnSpc>
              <a:spcBef>
                <a:spcPts val="100"/>
              </a:spcBef>
            </a:pPr>
            <a:r>
              <a:rPr lang="en-US" sz="3200" b="1" spc="-45" dirty="0">
                <a:solidFill>
                  <a:srgbClr val="FFFFFF"/>
                </a:solidFill>
                <a:latin typeface="DejaVu Sans"/>
                <a:cs typeface="DejaVu Sans"/>
              </a:rPr>
              <a:t>Visualizations</a:t>
            </a:r>
            <a:endParaRPr sz="3200" b="1" dirty="0">
              <a:latin typeface="DejaVu Sans"/>
              <a:cs typeface="DejaVu Sans"/>
            </a:endParaRP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0FE9319A-BD7E-6E43-9DE4-DF8FED5B01A6}"/>
              </a:ext>
            </a:extLst>
          </p:cNvPr>
          <p:cNvSpPr txBox="1">
            <a:spLocks/>
          </p:cNvSpPr>
          <p:nvPr/>
        </p:nvSpPr>
        <p:spPr>
          <a:xfrm>
            <a:off x="7676937" y="597028"/>
            <a:ext cx="3838468" cy="514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900" b="0" i="0">
                <a:solidFill>
                  <a:srgbClr val="181769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29845" marR="5080" indent="-17780" algn="ctr">
              <a:lnSpc>
                <a:spcPct val="112900"/>
              </a:lnSpc>
              <a:spcBef>
                <a:spcPts val="95"/>
              </a:spcBef>
            </a:pPr>
            <a:r>
              <a:rPr lang="en-US" sz="3200" b="1" kern="0" spc="-80" dirty="0">
                <a:solidFill>
                  <a:srgbClr val="FFFFFF"/>
                </a:solidFill>
              </a:rPr>
              <a:t>Stage 3</a:t>
            </a:r>
            <a:endParaRPr lang="en-US" sz="3200" b="1" kern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105400" y="-5560"/>
            <a:ext cx="9764832" cy="7059620"/>
          </a:xfrm>
          <a:custGeom>
            <a:avLst/>
            <a:gdLst/>
            <a:ahLst/>
            <a:cxnLst/>
            <a:rect l="l" t="t" r="r" b="b"/>
            <a:pathLst>
              <a:path w="5476875" h="5143500">
                <a:moveTo>
                  <a:pt x="54768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476874" y="0"/>
                </a:lnTo>
                <a:lnTo>
                  <a:pt x="5476874" y="5143499"/>
                </a:lnTo>
                <a:close/>
              </a:path>
            </a:pathLst>
          </a:custGeom>
          <a:solidFill>
            <a:srgbClr val="DE67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5399" y="7054024"/>
            <a:ext cx="3463261" cy="3249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574166"/>
            <a:ext cx="5105400" cy="7729715"/>
          </a:xfrm>
          <a:custGeom>
            <a:avLst/>
            <a:gdLst/>
            <a:ahLst/>
            <a:cxnLst/>
            <a:rect l="l" t="t" r="r" b="b"/>
            <a:pathLst>
              <a:path w="7315200" h="3695700">
                <a:moveTo>
                  <a:pt x="7315199" y="3695699"/>
                </a:moveTo>
                <a:lnTo>
                  <a:pt x="0" y="3695699"/>
                </a:lnTo>
                <a:lnTo>
                  <a:pt x="0" y="0"/>
                </a:lnTo>
                <a:lnTo>
                  <a:pt x="7315199" y="0"/>
                </a:lnTo>
                <a:lnTo>
                  <a:pt x="7315199" y="3695699"/>
                </a:lnTo>
                <a:close/>
              </a:path>
            </a:pathLst>
          </a:custGeom>
          <a:solidFill>
            <a:srgbClr val="F5F5F5">
              <a:alpha val="6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1000" y="647700"/>
            <a:ext cx="4437506" cy="7332777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430"/>
              </a:spcBef>
            </a:pPr>
            <a:r>
              <a:rPr lang="en-US" sz="6800" b="1" spc="-225" dirty="0">
                <a:solidFill>
                  <a:srgbClr val="181769"/>
                </a:solidFill>
                <a:latin typeface="DejaVu Sans"/>
                <a:cs typeface="DejaVu Sans"/>
              </a:rPr>
              <a:t>Data</a:t>
            </a: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lang="en-US" sz="2800" spc="-90" dirty="0">
                <a:solidFill>
                  <a:srgbClr val="181769"/>
                </a:solidFill>
                <a:latin typeface="DejaVu Sans"/>
                <a:cs typeface="DejaVu Sans"/>
              </a:rPr>
              <a:t>We used data from the </a:t>
            </a:r>
            <a:r>
              <a:rPr lang="en-US" sz="2800" spc="-90" dirty="0">
                <a:solidFill>
                  <a:srgbClr val="181769"/>
                </a:solidFill>
                <a:latin typeface="DejaVu Sans"/>
                <a:cs typeface="DejaVu Sans"/>
                <a:hlinkClick r:id="rId4"/>
              </a:rPr>
              <a:t>2019 Census Current Population Survey</a:t>
            </a: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lang="en-US" sz="2800" spc="-90" dirty="0">
                <a:solidFill>
                  <a:srgbClr val="181769"/>
                </a:solidFill>
                <a:latin typeface="DejaVu Sans"/>
                <a:cs typeface="DejaVu Sans"/>
              </a:rPr>
              <a:t>54,000 households were selected to be interviewed based on area of residence to represent the nation.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95899" y="647700"/>
            <a:ext cx="9383830" cy="5912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100"/>
              </a:spcBef>
            </a:pPr>
            <a:r>
              <a:rPr lang="en-US" sz="3400" b="1" spc="-50" dirty="0">
                <a:solidFill>
                  <a:srgbClr val="FFFFFF"/>
                </a:solidFill>
                <a:latin typeface="DejaVu Sans"/>
                <a:cs typeface="DejaVu Sans"/>
              </a:rPr>
              <a:t>	Data Preparation:</a:t>
            </a:r>
          </a:p>
          <a:p>
            <a:pPr marL="927100" marR="5080" lvl="1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Combine personal and household features</a:t>
            </a:r>
          </a:p>
          <a:p>
            <a:pPr marL="927100" marR="5080" lvl="1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Isolate Gen-Z members older than 15 and living independently</a:t>
            </a:r>
          </a:p>
          <a:p>
            <a:pPr marL="927100" marR="5080" lvl="1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Remove Gen-Z members that are children or not in labor force (NILF)</a:t>
            </a:r>
          </a:p>
          <a:p>
            <a:pPr marL="927100" marR="5080" lvl="1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Final amount of observations - 2,149</a:t>
            </a:r>
          </a:p>
          <a:p>
            <a:pPr marL="927100" marR="5080" lvl="1" indent="-4572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Generate income classes (Lower, Middle, Upper) based on the median household income of the sample</a:t>
            </a:r>
          </a:p>
        </p:txBody>
      </p:sp>
      <p:sp>
        <p:nvSpPr>
          <p:cNvPr id="13" name="object 13"/>
          <p:cNvSpPr/>
          <p:nvPr/>
        </p:nvSpPr>
        <p:spPr>
          <a:xfrm>
            <a:off x="14870232" y="0"/>
            <a:ext cx="3442482" cy="3232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FD0E2F8-BC91-AE43-B97D-EE9CE174B58D}"/>
              </a:ext>
            </a:extLst>
          </p:cNvPr>
          <p:cNvSpPr/>
          <p:nvPr/>
        </p:nvSpPr>
        <p:spPr>
          <a:xfrm>
            <a:off x="14870230" y="5206591"/>
            <a:ext cx="3442482" cy="50972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4EB474DA-6B04-0347-AADB-A1D378C939CF}"/>
              </a:ext>
            </a:extLst>
          </p:cNvPr>
          <p:cNvSpPr/>
          <p:nvPr/>
        </p:nvSpPr>
        <p:spPr>
          <a:xfrm>
            <a:off x="8568661" y="7054058"/>
            <a:ext cx="6301572" cy="3232941"/>
          </a:xfrm>
          <a:custGeom>
            <a:avLst/>
            <a:gdLst/>
            <a:ahLst/>
            <a:cxnLst/>
            <a:rect l="l" t="t" r="r" b="b"/>
            <a:pathLst>
              <a:path w="5476875" h="5143500">
                <a:moveTo>
                  <a:pt x="54768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476874" y="0"/>
                </a:lnTo>
                <a:lnTo>
                  <a:pt x="5476874" y="5143499"/>
                </a:lnTo>
                <a:close/>
              </a:path>
            </a:pathLst>
          </a:custGeom>
          <a:solidFill>
            <a:srgbClr val="1817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7EE43F4-A97F-FB40-A199-3DFF97FFEFF8}"/>
              </a:ext>
            </a:extLst>
          </p:cNvPr>
          <p:cNvSpPr/>
          <p:nvPr/>
        </p:nvSpPr>
        <p:spPr>
          <a:xfrm>
            <a:off x="14870232" y="3200266"/>
            <a:ext cx="3417768" cy="2006325"/>
          </a:xfrm>
          <a:custGeom>
            <a:avLst/>
            <a:gdLst/>
            <a:ahLst/>
            <a:cxnLst/>
            <a:rect l="l" t="t" r="r" b="b"/>
            <a:pathLst>
              <a:path w="2819400" h="2752725">
                <a:moveTo>
                  <a:pt x="2819399" y="2752724"/>
                </a:moveTo>
                <a:lnTo>
                  <a:pt x="0" y="2752724"/>
                </a:lnTo>
                <a:lnTo>
                  <a:pt x="0" y="0"/>
                </a:lnTo>
                <a:lnTo>
                  <a:pt x="2819399" y="0"/>
                </a:lnTo>
                <a:lnTo>
                  <a:pt x="2819399" y="2752724"/>
                </a:lnTo>
                <a:close/>
              </a:path>
            </a:pathLst>
          </a:custGeom>
          <a:solidFill>
            <a:srgbClr val="61A2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EC80CCE1-6FEB-9043-8307-9CC363499C2D}"/>
              </a:ext>
            </a:extLst>
          </p:cNvPr>
          <p:cNvSpPr txBox="1"/>
          <p:nvPr/>
        </p:nvSpPr>
        <p:spPr>
          <a:xfrm>
            <a:off x="8589442" y="7432306"/>
            <a:ext cx="6301572" cy="2370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3400" b="1" spc="-50" dirty="0">
                <a:solidFill>
                  <a:srgbClr val="FFFFFF"/>
                </a:solidFill>
                <a:latin typeface="DejaVu Sans"/>
                <a:cs typeface="DejaVu Sans"/>
              </a:rPr>
              <a:t>Gen-Z Income Ranges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Lower – under $40K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Middle - $40 -$120K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Upper – over $120K</a:t>
            </a:r>
          </a:p>
        </p:txBody>
      </p:sp>
    </p:spTree>
    <p:extLst>
      <p:ext uri="{BB962C8B-B14F-4D97-AF65-F5344CB8AC3E}">
        <p14:creationId xmlns:p14="http://schemas.microsoft.com/office/powerpoint/2010/main" val="365344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864AABDB-3E49-7640-BAFD-1FE933B376F9}"/>
              </a:ext>
            </a:extLst>
          </p:cNvPr>
          <p:cNvSpPr/>
          <p:nvPr/>
        </p:nvSpPr>
        <p:spPr>
          <a:xfrm>
            <a:off x="0" y="0"/>
            <a:ext cx="3704664" cy="10287001"/>
          </a:xfrm>
          <a:custGeom>
            <a:avLst/>
            <a:gdLst/>
            <a:ahLst/>
            <a:cxnLst/>
            <a:rect l="l" t="t" r="r" b="b"/>
            <a:pathLst>
              <a:path w="5476875" h="5143500">
                <a:moveTo>
                  <a:pt x="54768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476874" y="0"/>
                </a:lnTo>
                <a:lnTo>
                  <a:pt x="5476874" y="5143499"/>
                </a:lnTo>
                <a:close/>
              </a:path>
            </a:pathLst>
          </a:custGeom>
          <a:solidFill>
            <a:srgbClr val="DE67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4664" y="-5560"/>
            <a:ext cx="11165568" cy="8044660"/>
          </a:xfrm>
          <a:custGeom>
            <a:avLst/>
            <a:gdLst/>
            <a:ahLst/>
            <a:cxnLst/>
            <a:rect l="l" t="t" r="r" b="b"/>
            <a:pathLst>
              <a:path w="5476875" h="5143500">
                <a:moveTo>
                  <a:pt x="54768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476874" y="0"/>
                </a:lnTo>
                <a:lnTo>
                  <a:pt x="5476874" y="5143499"/>
                </a:lnTo>
                <a:close/>
              </a:path>
            </a:pathLst>
          </a:custGeom>
          <a:solidFill>
            <a:srgbClr val="191A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85664" y="647700"/>
            <a:ext cx="9500192" cy="59576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100"/>
              </a:spcBef>
            </a:pPr>
            <a:r>
              <a:rPr lang="en-US" sz="3400" b="1" spc="-50" dirty="0">
                <a:solidFill>
                  <a:srgbClr val="FFFFFF"/>
                </a:solidFill>
                <a:latin typeface="DejaVu Sans"/>
                <a:cs typeface="DejaVu Sans"/>
              </a:rPr>
              <a:t>	Data Analysis:	</a:t>
            </a:r>
            <a:endParaRPr lang="en-US" sz="3400" spc="-50" dirty="0">
              <a:solidFill>
                <a:srgbClr val="FFFFFF"/>
              </a:solidFill>
              <a:latin typeface="DejaVu Sans"/>
              <a:cs typeface="DejaVu Sans"/>
            </a:endParaRPr>
          </a:p>
          <a:p>
            <a:pPr marL="812800" marR="5080" lvl="1" indent="-3429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Side-by-side bar-plots against the target</a:t>
            </a:r>
          </a:p>
          <a:p>
            <a:pPr marL="812800" marR="5080" lvl="1" indent="-3429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Chi-square test between categorical  predictors and categorical target</a:t>
            </a:r>
          </a:p>
          <a:p>
            <a:pPr marL="812800" marR="5080" lvl="1" indent="-3429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Information gain from each of the explanatory categorical variables</a:t>
            </a:r>
          </a:p>
          <a:p>
            <a:pPr marL="812800" marR="5080" lvl="1" indent="-3429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Variables chosen for ML models:</a:t>
            </a:r>
          </a:p>
          <a:p>
            <a:pPr marL="927100" marR="5080" lvl="2">
              <a:lnSpc>
                <a:spcPct val="119200"/>
              </a:lnSpc>
              <a:spcBef>
                <a:spcPts val="100"/>
              </a:spcBef>
            </a:pPr>
            <a:r>
              <a:rPr lang="en-US" sz="3200" spc="-50" dirty="0">
                <a:solidFill>
                  <a:srgbClr val="FFFFFF"/>
                </a:solidFill>
                <a:latin typeface="DejaVu Sans"/>
                <a:cs typeface="DejaVu Sans"/>
              </a:rPr>
              <a:t>state, industry, education level, sex, earning source, marital status, and age</a:t>
            </a:r>
          </a:p>
          <a:p>
            <a:pPr marL="1270000" marR="5080" lvl="2" indent="-342900">
              <a:lnSpc>
                <a:spcPct val="119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400" spc="-50" dirty="0">
              <a:solidFill>
                <a:srgbClr val="FFFFFF"/>
              </a:solidFill>
              <a:latin typeface="DejaVu Sans"/>
              <a:cs typeface="DejaVu Sans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4EB474DA-6B04-0347-AADB-A1D378C939CF}"/>
              </a:ext>
            </a:extLst>
          </p:cNvPr>
          <p:cNvSpPr/>
          <p:nvPr/>
        </p:nvSpPr>
        <p:spPr>
          <a:xfrm>
            <a:off x="3704663" y="7870464"/>
            <a:ext cx="11367205" cy="2446636"/>
          </a:xfrm>
          <a:custGeom>
            <a:avLst/>
            <a:gdLst/>
            <a:ahLst/>
            <a:cxnLst/>
            <a:rect l="l" t="t" r="r" b="b"/>
            <a:pathLst>
              <a:path w="5476875" h="5143500">
                <a:moveTo>
                  <a:pt x="547687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476874" y="0"/>
                </a:lnTo>
                <a:lnTo>
                  <a:pt x="5476874" y="514349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7EE43F4-A97F-FB40-A199-3DFF97FFEFF8}"/>
              </a:ext>
            </a:extLst>
          </p:cNvPr>
          <p:cNvSpPr/>
          <p:nvPr/>
        </p:nvSpPr>
        <p:spPr>
          <a:xfrm>
            <a:off x="14870232" y="2883742"/>
            <a:ext cx="3417768" cy="2671410"/>
          </a:xfrm>
          <a:custGeom>
            <a:avLst/>
            <a:gdLst/>
            <a:ahLst/>
            <a:cxnLst/>
            <a:rect l="l" t="t" r="r" b="b"/>
            <a:pathLst>
              <a:path w="2819400" h="2752725">
                <a:moveTo>
                  <a:pt x="2819399" y="2752724"/>
                </a:moveTo>
                <a:lnTo>
                  <a:pt x="0" y="2752724"/>
                </a:lnTo>
                <a:lnTo>
                  <a:pt x="0" y="0"/>
                </a:lnTo>
                <a:lnTo>
                  <a:pt x="2819399" y="0"/>
                </a:lnTo>
                <a:lnTo>
                  <a:pt x="2819399" y="2752724"/>
                </a:lnTo>
                <a:close/>
              </a:path>
            </a:pathLst>
          </a:custGeom>
          <a:solidFill>
            <a:srgbClr val="F4BF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4655EF6-3E02-EC45-8727-7253B586B313}"/>
              </a:ext>
            </a:extLst>
          </p:cNvPr>
          <p:cNvSpPr/>
          <p:nvPr/>
        </p:nvSpPr>
        <p:spPr>
          <a:xfrm>
            <a:off x="14871877" y="5555152"/>
            <a:ext cx="3442482" cy="4731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787192FB-AA26-F64A-96AB-B03373CF9E67}"/>
              </a:ext>
            </a:extLst>
          </p:cNvPr>
          <p:cNvSpPr/>
          <p:nvPr/>
        </p:nvSpPr>
        <p:spPr>
          <a:xfrm>
            <a:off x="14870232" y="0"/>
            <a:ext cx="3417768" cy="2883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5CEBF-EB6B-3246-8A98-0ADD6306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1700"/>
            <a:ext cx="3707452" cy="4275437"/>
          </a:xfrm>
          <a:prstGeom prst="rect">
            <a:avLst/>
          </a:prstGeom>
        </p:spPr>
      </p:pic>
      <p:sp>
        <p:nvSpPr>
          <p:cNvPr id="19" name="object 7">
            <a:extLst>
              <a:ext uri="{FF2B5EF4-FFF2-40B4-BE49-F238E27FC236}">
                <a16:creationId xmlns:a16="http://schemas.microsoft.com/office/drawing/2014/main" id="{270E3368-E5D0-2B44-9643-E4C2F38E34BF}"/>
              </a:ext>
            </a:extLst>
          </p:cNvPr>
          <p:cNvSpPr txBox="1"/>
          <p:nvPr/>
        </p:nvSpPr>
        <p:spPr>
          <a:xfrm>
            <a:off x="551534" y="647700"/>
            <a:ext cx="4437506" cy="153369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430"/>
              </a:spcBef>
            </a:pPr>
            <a:r>
              <a:rPr lang="en-US" sz="6800" b="1" spc="-225" dirty="0">
                <a:solidFill>
                  <a:schemeClr val="bg1"/>
                </a:solidFill>
                <a:latin typeface="DejaVu Sans"/>
                <a:cs typeface="DejaVu Sans"/>
              </a:rPr>
              <a:t>Data</a:t>
            </a: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0384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310970" y="0"/>
            <a:ext cx="5486400" cy="10287000"/>
          </a:xfrm>
          <a:custGeom>
            <a:avLst/>
            <a:gdLst/>
            <a:ahLst/>
            <a:cxnLst/>
            <a:rect l="l" t="t" r="r" b="b"/>
            <a:pathLst>
              <a:path w="7559040" h="10287000">
                <a:moveTo>
                  <a:pt x="0" y="10286999"/>
                </a:moveTo>
                <a:lnTo>
                  <a:pt x="7558561" y="10286999"/>
                </a:lnTo>
                <a:lnTo>
                  <a:pt x="7558561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DE67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801600" y="0"/>
            <a:ext cx="5486400" cy="10287000"/>
          </a:xfrm>
          <a:custGeom>
            <a:avLst/>
            <a:gdLst/>
            <a:ahLst/>
            <a:cxnLst/>
            <a:rect l="l" t="t" r="r" b="b"/>
            <a:pathLst>
              <a:path w="5362575" h="10287000">
                <a:moveTo>
                  <a:pt x="53625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362574" y="0"/>
                </a:lnTo>
                <a:lnTo>
                  <a:pt x="5362574" y="10286999"/>
                </a:lnTo>
                <a:close/>
              </a:path>
            </a:pathLst>
          </a:custGeom>
          <a:solidFill>
            <a:srgbClr val="F6C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4FD62FE-7AAF-2E42-A654-32B26B9D75D3}"/>
              </a:ext>
            </a:extLst>
          </p:cNvPr>
          <p:cNvSpPr txBox="1"/>
          <p:nvPr/>
        </p:nvSpPr>
        <p:spPr>
          <a:xfrm>
            <a:off x="7866045" y="7210848"/>
            <a:ext cx="4554555" cy="2048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Performance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endParaRPr lang="en-US" sz="2800" b="1" spc="-50" dirty="0">
              <a:solidFill>
                <a:srgbClr val="FFFFFF"/>
              </a:solidFill>
              <a:latin typeface="DejaVu Sans"/>
              <a:cs typeface="DejaVu Sans"/>
            </a:endParaRP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Train Accuracy: 85% 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Test Accuracy:  60%</a:t>
            </a:r>
            <a:endParaRPr lang="en-US" sz="2800" spc="-50" dirty="0">
              <a:solidFill>
                <a:srgbClr val="FFFFFF"/>
              </a:solidFill>
              <a:latin typeface="DejaVu Sans"/>
              <a:cs typeface="DejaVu San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A7ACC047-7EEC-0445-9599-99BFE5F61B96}"/>
              </a:ext>
            </a:extLst>
          </p:cNvPr>
          <p:cNvSpPr txBox="1"/>
          <p:nvPr/>
        </p:nvSpPr>
        <p:spPr>
          <a:xfrm>
            <a:off x="7776892" y="710461"/>
            <a:ext cx="4554556" cy="98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Multinomial Logistic Regression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472E65FA-FD83-CB4F-89BF-FECC459D0E90}"/>
              </a:ext>
            </a:extLst>
          </p:cNvPr>
          <p:cNvSpPr txBox="1"/>
          <p:nvPr/>
        </p:nvSpPr>
        <p:spPr>
          <a:xfrm>
            <a:off x="13267522" y="710461"/>
            <a:ext cx="4554556" cy="99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K Nearest Neighbors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(KNN)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EF43D222-E88A-204C-BF2A-DDF08623885E}"/>
              </a:ext>
            </a:extLst>
          </p:cNvPr>
          <p:cNvSpPr/>
          <p:nvPr/>
        </p:nvSpPr>
        <p:spPr>
          <a:xfrm>
            <a:off x="-1" y="2171700"/>
            <a:ext cx="7306741" cy="8115300"/>
          </a:xfrm>
          <a:custGeom>
            <a:avLst/>
            <a:gdLst/>
            <a:ahLst/>
            <a:cxnLst/>
            <a:rect l="l" t="t" r="r" b="b"/>
            <a:pathLst>
              <a:path w="7315200" h="3695700">
                <a:moveTo>
                  <a:pt x="7315199" y="3695699"/>
                </a:moveTo>
                <a:lnTo>
                  <a:pt x="0" y="3695699"/>
                </a:lnTo>
                <a:lnTo>
                  <a:pt x="0" y="0"/>
                </a:lnTo>
                <a:lnTo>
                  <a:pt x="7315199" y="0"/>
                </a:lnTo>
                <a:lnTo>
                  <a:pt x="7315199" y="3695699"/>
                </a:lnTo>
                <a:close/>
              </a:path>
            </a:pathLst>
          </a:custGeom>
          <a:solidFill>
            <a:srgbClr val="F5F5F5">
              <a:alpha val="6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84392CDA-425C-F143-8055-38D89C4C80FA}"/>
              </a:ext>
            </a:extLst>
          </p:cNvPr>
          <p:cNvSpPr txBox="1"/>
          <p:nvPr/>
        </p:nvSpPr>
        <p:spPr>
          <a:xfrm>
            <a:off x="576356" y="710461"/>
            <a:ext cx="6154026" cy="8388322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430"/>
              </a:spcBef>
            </a:pPr>
            <a:r>
              <a:rPr lang="en-US" sz="6800" b="1" spc="-225" dirty="0">
                <a:solidFill>
                  <a:srgbClr val="181769"/>
                </a:solidFill>
                <a:latin typeface="DejaVu Sans"/>
                <a:cs typeface="DejaVu Sans"/>
              </a:rPr>
              <a:t>Models</a:t>
            </a: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lang="en-US" sz="2800" spc="-90" dirty="0">
                <a:solidFill>
                  <a:srgbClr val="181769"/>
                </a:solidFill>
                <a:latin typeface="DejaVu Sans"/>
                <a:cs typeface="DejaVu Sans"/>
              </a:rPr>
              <a:t>We created 5 different Classification Models to predict the income class of a Gen-Z individual. </a:t>
            </a: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lang="en-US" sz="2800" spc="-90" dirty="0">
                <a:solidFill>
                  <a:srgbClr val="181769"/>
                </a:solidFill>
                <a:latin typeface="DejaVu Sans"/>
                <a:cs typeface="DejaVu Sans"/>
              </a:rPr>
              <a:t>We then evaluated the performance of the Models on Train and Test subsets. </a:t>
            </a: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endParaRPr lang="en-US" sz="2800" spc="-90" dirty="0">
              <a:solidFill>
                <a:srgbClr val="181769"/>
              </a:solidFill>
              <a:latin typeface="DejaVu Sans"/>
              <a:cs typeface="DejaVu Sans"/>
            </a:endParaRPr>
          </a:p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lang="en-US" sz="2800" spc="-90" dirty="0">
                <a:solidFill>
                  <a:srgbClr val="181769"/>
                </a:solidFill>
                <a:latin typeface="DejaVu Sans"/>
                <a:cs typeface="DejaVu Sans"/>
              </a:rPr>
              <a:t>We looked at improving accuracy. Since we balanced the classes in our dataset, the accuracy of a naive model would be 33%.</a:t>
            </a: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2E4FCE71-17D5-AD43-A256-B53549A0CE22}"/>
              </a:ext>
            </a:extLst>
          </p:cNvPr>
          <p:cNvSpPr txBox="1"/>
          <p:nvPr/>
        </p:nvSpPr>
        <p:spPr>
          <a:xfrm>
            <a:off x="13352445" y="7210848"/>
            <a:ext cx="4554555" cy="2048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Performance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endParaRPr lang="en-US" sz="2800" b="1" spc="-50" dirty="0">
              <a:solidFill>
                <a:srgbClr val="FFFFFF"/>
              </a:solidFill>
              <a:latin typeface="DejaVu Sans"/>
              <a:cs typeface="DejaVu Sans"/>
            </a:endParaRP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Train Accuracy: 76%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Test Accuracy: 60%</a:t>
            </a:r>
            <a:endParaRPr lang="en-US" sz="2800" spc="-50" dirty="0">
              <a:solidFill>
                <a:srgbClr val="FFFFFF"/>
              </a:solidFill>
              <a:latin typeface="DejaVu Sans"/>
              <a:cs typeface="DejaVu San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900227-E6FC-404F-84BA-A175860B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756" y="2209391"/>
            <a:ext cx="3894506" cy="4637856"/>
          </a:xfrm>
          <a:prstGeom prst="rect">
            <a:avLst/>
          </a:prstGeom>
        </p:spPr>
      </p:pic>
      <p:sp>
        <p:nvSpPr>
          <p:cNvPr id="24" name="object 7">
            <a:extLst>
              <a:ext uri="{FF2B5EF4-FFF2-40B4-BE49-F238E27FC236}">
                <a16:creationId xmlns:a16="http://schemas.microsoft.com/office/drawing/2014/main" id="{329868F6-B2FE-D24F-803B-CDBF0E7C08A3}"/>
              </a:ext>
            </a:extLst>
          </p:cNvPr>
          <p:cNvSpPr/>
          <p:nvPr/>
        </p:nvSpPr>
        <p:spPr>
          <a:xfrm>
            <a:off x="13596938" y="2247082"/>
            <a:ext cx="3895724" cy="456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54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4026" y="0"/>
            <a:ext cx="6089904" cy="10287000"/>
          </a:xfrm>
          <a:custGeom>
            <a:avLst/>
            <a:gdLst/>
            <a:ahLst/>
            <a:cxnLst/>
            <a:rect l="l" t="t" r="r" b="b"/>
            <a:pathLst>
              <a:path w="7559040" h="10287000">
                <a:moveTo>
                  <a:pt x="0" y="10286999"/>
                </a:moveTo>
                <a:lnTo>
                  <a:pt x="7558561" y="10286999"/>
                </a:lnTo>
                <a:lnTo>
                  <a:pt x="7558561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459A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50280" y="0"/>
            <a:ext cx="6217920" cy="10287000"/>
          </a:xfrm>
          <a:custGeom>
            <a:avLst/>
            <a:gdLst/>
            <a:ahLst/>
            <a:cxnLst/>
            <a:rect l="l" t="t" r="r" b="b"/>
            <a:pathLst>
              <a:path w="5362575" h="10287000">
                <a:moveTo>
                  <a:pt x="53625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362574" y="0"/>
                </a:lnTo>
                <a:lnTo>
                  <a:pt x="5362574" y="10286999"/>
                </a:lnTo>
                <a:close/>
              </a:path>
            </a:pathLst>
          </a:custGeom>
          <a:solidFill>
            <a:srgbClr val="1817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51263" y="0"/>
            <a:ext cx="6089904" cy="10287000"/>
          </a:xfrm>
          <a:custGeom>
            <a:avLst/>
            <a:gdLst/>
            <a:ahLst/>
            <a:cxnLst/>
            <a:rect l="l" t="t" r="r" b="b"/>
            <a:pathLst>
              <a:path w="5362575" h="10287000">
                <a:moveTo>
                  <a:pt x="53625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362574" y="0"/>
                </a:lnTo>
                <a:lnTo>
                  <a:pt x="5362574" y="10286999"/>
                </a:lnTo>
                <a:close/>
              </a:path>
            </a:pathLst>
          </a:custGeom>
          <a:solidFill>
            <a:srgbClr val="61A2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06712" y="2171701"/>
            <a:ext cx="3897282" cy="4562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4FD62FE-7AAF-2E42-A654-32B26B9D75D3}"/>
              </a:ext>
            </a:extLst>
          </p:cNvPr>
          <p:cNvSpPr txBox="1"/>
          <p:nvPr/>
        </p:nvSpPr>
        <p:spPr>
          <a:xfrm>
            <a:off x="763102" y="7210848"/>
            <a:ext cx="4554555" cy="2048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Performance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endParaRPr lang="en-US" sz="2800" b="1" spc="-50" dirty="0">
              <a:solidFill>
                <a:srgbClr val="FFFFFF"/>
              </a:solidFill>
              <a:latin typeface="DejaVu Sans"/>
              <a:cs typeface="DejaVu Sans"/>
            </a:endParaRP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Train Accuracy: 83% 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Test Accuracy: 60%</a:t>
            </a:r>
            <a:endParaRPr lang="en-US" sz="2800" spc="-50" dirty="0">
              <a:solidFill>
                <a:srgbClr val="FFFFFF"/>
              </a:solidFill>
              <a:latin typeface="DejaVu Sans"/>
              <a:cs typeface="DejaVu San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A7ACC047-7EEC-0445-9599-99BFE5F61B96}"/>
              </a:ext>
            </a:extLst>
          </p:cNvPr>
          <p:cNvSpPr txBox="1"/>
          <p:nvPr/>
        </p:nvSpPr>
        <p:spPr>
          <a:xfrm>
            <a:off x="1093673" y="474562"/>
            <a:ext cx="3894506" cy="471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Decision Tree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472E65FA-FD83-CB4F-89BF-FECC459D0E90}"/>
              </a:ext>
            </a:extLst>
          </p:cNvPr>
          <p:cNvSpPr txBox="1"/>
          <p:nvPr/>
        </p:nvSpPr>
        <p:spPr>
          <a:xfrm>
            <a:off x="12965769" y="474562"/>
            <a:ext cx="4554556" cy="471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Ensemble (Stacking)</a:t>
            </a: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2E4FCE71-17D5-AD43-A256-B53549A0CE22}"/>
              </a:ext>
            </a:extLst>
          </p:cNvPr>
          <p:cNvSpPr txBox="1"/>
          <p:nvPr/>
        </p:nvSpPr>
        <p:spPr>
          <a:xfrm>
            <a:off x="6866722" y="7210848"/>
            <a:ext cx="4554555" cy="2048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Performance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endParaRPr lang="en-US" sz="2800" b="1" spc="-50" dirty="0">
              <a:solidFill>
                <a:srgbClr val="FFFFFF"/>
              </a:solidFill>
              <a:latin typeface="DejaVu Sans"/>
              <a:cs typeface="DejaVu Sans"/>
            </a:endParaRP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Train Accuracy: 85%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Test Accuracy: 72%</a:t>
            </a:r>
            <a:endParaRPr lang="en-US" sz="2800" spc="-50" dirty="0">
              <a:solidFill>
                <a:srgbClr val="FFFFFF"/>
              </a:solidFill>
              <a:latin typeface="DejaVu Sans"/>
              <a:cs typeface="DejaVu Sans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218F437E-19FD-D14E-B187-E957EE753908}"/>
              </a:ext>
            </a:extLst>
          </p:cNvPr>
          <p:cNvSpPr txBox="1"/>
          <p:nvPr/>
        </p:nvSpPr>
        <p:spPr>
          <a:xfrm>
            <a:off x="6878075" y="474562"/>
            <a:ext cx="4554556" cy="471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Random Forest</a:t>
            </a: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020B057D-CFF3-E44F-81D7-CDA40E755A2E}"/>
              </a:ext>
            </a:extLst>
          </p:cNvPr>
          <p:cNvSpPr txBox="1"/>
          <p:nvPr/>
        </p:nvSpPr>
        <p:spPr>
          <a:xfrm>
            <a:off x="12965769" y="7210848"/>
            <a:ext cx="4554555" cy="2048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Performance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endParaRPr lang="en-US" sz="2800" b="1" spc="-50" dirty="0">
              <a:solidFill>
                <a:srgbClr val="FFFFFF"/>
              </a:solidFill>
              <a:latin typeface="DejaVu Sans"/>
              <a:cs typeface="DejaVu Sans"/>
            </a:endParaRP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Train Accuracy: 88%</a:t>
            </a:r>
          </a:p>
          <a:p>
            <a:pPr marL="12700" marR="5080" algn="ctr">
              <a:lnSpc>
                <a:spcPct val="119200"/>
              </a:lnSpc>
              <a:spcBef>
                <a:spcPts val="100"/>
              </a:spcBef>
            </a:pPr>
            <a:r>
              <a:rPr lang="en-US" sz="2800" b="1" spc="-50" dirty="0">
                <a:solidFill>
                  <a:srgbClr val="FFFFFF"/>
                </a:solidFill>
                <a:latin typeface="DejaVu Sans"/>
                <a:cs typeface="DejaVu Sans"/>
              </a:rPr>
              <a:t>Test Accuracy: 78%</a:t>
            </a:r>
            <a:endParaRPr lang="en-US" sz="2800" spc="-50" dirty="0">
              <a:solidFill>
                <a:srgbClr val="FFFFFF"/>
              </a:solidFill>
              <a:latin typeface="DejaVu Sans"/>
              <a:cs typeface="DejaVu Sans"/>
            </a:endParaRPr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A34883B5-A5CA-7E43-969B-0363B010585D}"/>
              </a:ext>
            </a:extLst>
          </p:cNvPr>
          <p:cNvSpPr/>
          <p:nvPr/>
        </p:nvSpPr>
        <p:spPr>
          <a:xfrm>
            <a:off x="13295160" y="2171701"/>
            <a:ext cx="3895775" cy="456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31FD110B-F40B-2D4D-84BC-55DBC1F96251}"/>
              </a:ext>
            </a:extLst>
          </p:cNvPr>
          <p:cNvSpPr/>
          <p:nvPr/>
        </p:nvSpPr>
        <p:spPr>
          <a:xfrm>
            <a:off x="1093673" y="2171701"/>
            <a:ext cx="3894506" cy="4562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6335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176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4780</TotalTime>
  <Words>778</Words>
  <Application>Microsoft Macintosh PowerPoint</Application>
  <PresentationFormat>Custom</PresentationFormat>
  <Paragraphs>129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DejaVu Sans</vt:lpstr>
      <vt:lpstr>URW Palladio L</vt:lpstr>
      <vt:lpstr>Office Theme</vt:lpstr>
      <vt:lpstr>Michael Vizelman</vt:lpstr>
      <vt:lpstr>Gen-Z as future customers</vt:lpstr>
      <vt:lpstr>Background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Industry Distribution - Gen-Z vs. Millennials</vt:lpstr>
      <vt:lpstr>Marital Status Distribution - Gen-Z vs. Millennials</vt:lpstr>
      <vt:lpstr>Income Range Distribution - Gen-Z vs. Millennials</vt:lpstr>
      <vt:lpstr>Summary and Key Findings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 ion &amp;  Creativity</dc:title>
  <dc:creator>Utente</dc:creator>
  <cp:lastModifiedBy>Michael Vizelman [student]</cp:lastModifiedBy>
  <cp:revision>62</cp:revision>
  <dcterms:created xsi:type="dcterms:W3CDTF">2020-06-05T11:49:00Z</dcterms:created>
  <dcterms:modified xsi:type="dcterms:W3CDTF">2020-08-14T02:28:47Z</dcterms:modified>
</cp:coreProperties>
</file>